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5" r:id="rId5"/>
    <p:sldId id="302" r:id="rId6"/>
    <p:sldId id="303" r:id="rId7"/>
    <p:sldId id="301" r:id="rId8"/>
    <p:sldId id="259" r:id="rId9"/>
    <p:sldId id="274" r:id="rId10"/>
    <p:sldId id="286" r:id="rId11"/>
    <p:sldId id="272" r:id="rId12"/>
    <p:sldId id="261" r:id="rId13"/>
    <p:sldId id="311" r:id="rId14"/>
    <p:sldId id="306" r:id="rId15"/>
    <p:sldId id="309" r:id="rId16"/>
    <p:sldId id="265" r:id="rId17"/>
    <p:sldId id="266" r:id="rId18"/>
    <p:sldId id="269" r:id="rId19"/>
    <p:sldId id="270" r:id="rId20"/>
    <p:sldId id="271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18" autoAdjust="0"/>
  </p:normalViewPr>
  <p:slideViewPr>
    <p:cSldViewPr snapToGrid="0" snapToObjects="1">
      <p:cViewPr varScale="1">
        <p:scale>
          <a:sx n="72" d="100"/>
          <a:sy n="72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04E88-8287-4E97-B7B7-14431A2EB41D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FD94-B26D-43E2-81F5-7C7557ADE6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18D2-4E88-4459-B3A1-579092A7BA89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2CCFD-98C9-4408-9567-8FA744659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0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FB76-D7ED-4B5B-A2AF-69800CBC1D08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0665A-6998-4B4E-815E-FD1CD1F17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0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6F027-690B-41ED-9DD8-30AA3398BCD8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CF87D-EF79-4396-9E93-28DC98C2CE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6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20522-50C4-4389-9C97-04CE1B7C00C8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9F4D3-50CA-42E7-BF27-934F0C2DC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1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B060-AD2B-47A1-9D56-806CB7CBADA9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595C8-253B-4AE3-9366-7C0F694527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1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97FA-469D-4E98-9C04-34EF3B61AC01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DC07-33AD-4464-87CD-0F05F5E49C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29BCD-0313-4AFC-A409-6EC18EC6BDFD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D358-84BD-44A1-A9E0-14C8FFA37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1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C466-F9D0-4C21-9ECC-98E16605F9D6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EC92E-1932-4EC7-A595-708426201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6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4D14-0207-40FF-9945-65B6DD0CA50F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F851-F138-4414-8DD8-1CBA641FE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9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DED36-178D-4F99-9EC4-C10FF2C6574B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8EFB3-D251-4636-BF4B-AEA7070E2D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5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CC06D5-D6B4-4FEB-8AE7-A42E4B26AA1D}" type="datetime1">
              <a:rPr lang="en-US"/>
              <a:pPr>
                <a:defRPr/>
              </a:pPr>
              <a:t>2/25/2013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6CC5DE-4005-4FFE-B1C6-F2E8D42D4A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youtube.com/watch?v=XB9IA29Is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 txBox="1">
            <a:spLocks/>
          </p:cNvSpPr>
          <p:nvPr/>
        </p:nvSpPr>
        <p:spPr bwMode="auto">
          <a:xfrm>
            <a:off x="685800" y="2320925"/>
            <a:ext cx="7772400" cy="12509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hr-HR" sz="3900" smtClean="0">
                <a:solidFill>
                  <a:schemeClr val="bg1"/>
                </a:solidFill>
                <a:latin typeface="+mj-lt"/>
              </a:rPr>
              <a:t>MLADI KREATIVNI CHEVROLET</a:t>
            </a:r>
            <a:r>
              <a:rPr lang="en-US" sz="3900" smtClean="0">
                <a:solidFill>
                  <a:schemeClr val="bg1"/>
                </a:solidFill>
                <a:latin typeface="+mj-lt"/>
              </a:rPr>
              <a:t> </a:t>
            </a:r>
            <a:endParaRPr lang="en-US" sz="440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51" name="Subtitle 2"/>
          <p:cNvSpPr txBox="1">
            <a:spLocks/>
          </p:cNvSpPr>
          <p:nvPr/>
        </p:nvSpPr>
        <p:spPr bwMode="auto">
          <a:xfrm>
            <a:off x="0" y="4398963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40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smtClean="0">
                <a:solidFill>
                  <a:schemeClr val="tx2"/>
                </a:solidFill>
                <a:latin typeface="+mj-lt"/>
              </a:rPr>
              <a:t>PRE</a:t>
            </a:r>
            <a:r>
              <a:rPr lang="ta-IN" sz="2400" smtClean="0">
                <a:solidFill>
                  <a:schemeClr val="tx2"/>
                </a:solidFill>
                <a:latin typeface="+mj-lt"/>
              </a:rPr>
              <a:t>DSTAVLJA</a:t>
            </a:r>
            <a:endParaRPr lang="en-US" sz="240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5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79400"/>
            <a:ext cx="225266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5345113"/>
            <a:ext cx="15573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Korisnik\Desktop\jury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44001" cy="688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425" y="1322388"/>
            <a:ext cx="8707438" cy="531495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736600" y="1425575"/>
            <a:ext cx="7777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>
                <a:solidFill>
                  <a:srgbClr val="000000"/>
                </a:solidFill>
                <a:latin typeface="+mj-lt"/>
              </a:rPr>
              <a:t>Pobjednike sve Četiri kategorije na nacionalnoj razini odabire žiri.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it-IT">
                <a:solidFill>
                  <a:srgbClr val="000000"/>
                </a:solidFill>
                <a:latin typeface="+mj-lt"/>
              </a:rPr>
              <a:t>Nakon toga natje</a:t>
            </a:r>
            <a:r>
              <a:rPr lang="hr-HR">
                <a:solidFill>
                  <a:srgbClr val="000000"/>
                </a:solidFill>
                <a:latin typeface="+mj-lt"/>
              </a:rPr>
              <a:t>č</a:t>
            </a:r>
            <a:r>
              <a:rPr lang="it-IT">
                <a:solidFill>
                  <a:srgbClr val="000000"/>
                </a:solidFill>
                <a:latin typeface="+mj-lt"/>
              </a:rPr>
              <a:t>u se za europske nagrade.</a:t>
            </a:r>
            <a:endParaRPr lang="hr-HR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4663"/>
              </p:ext>
            </p:extLst>
          </p:nvPr>
        </p:nvGraphicFramePr>
        <p:xfrm>
          <a:off x="1544638" y="2276475"/>
          <a:ext cx="6154737" cy="3322640"/>
        </p:xfrm>
        <a:graphic>
          <a:graphicData uri="http://schemas.openxmlformats.org/drawingml/2006/table">
            <a:tbl>
              <a:tblPr/>
              <a:tblGrid>
                <a:gridCol w="2100161"/>
                <a:gridCol w="2173040"/>
                <a:gridCol w="1881536"/>
              </a:tblGrid>
              <a:tr h="51821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MODA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Ogi Antunac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Zoran Mrvoš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smtClean="0">
                          <a:solidFill>
                            <a:srgbClr val="000000"/>
                          </a:solidFill>
                        </a:rPr>
                        <a:t>modni dizajneri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FOTOGRAFIJA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Mare Milin</a:t>
                      </a:r>
                    </a:p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Mario Kučera</a:t>
                      </a: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smtClean="0">
                          <a:solidFill>
                            <a:srgbClr val="000000"/>
                          </a:solidFill>
                        </a:rPr>
                        <a:t>umjetnički fotografi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VIDEO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Irena Škorić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Vinko Brešan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smtClean="0">
                          <a:solidFill>
                            <a:srgbClr val="000000"/>
                          </a:solidFill>
                        </a:rPr>
                        <a:t>filmski redatelji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VIZUALNE UMJETNOSTI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Marko Šesnić</a:t>
                      </a:r>
                    </a:p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Goran Turković</a:t>
                      </a: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smtClean="0">
                          <a:solidFill>
                            <a:srgbClr val="000000"/>
                          </a:solidFill>
                        </a:rPr>
                        <a:t>grafički dizajneri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9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PREDSTAVNICI MEDIJA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Ana Lendvaj</a:t>
                      </a:r>
                    </a:p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Pavica Knezović</a:t>
                      </a:r>
                    </a:p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Dubravko Merlić</a:t>
                      </a: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1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CHEVROLET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</a:pPr>
                      <a:r>
                        <a:rPr lang="hr-HR" sz="1400" b="1" smtClean="0">
                          <a:solidFill>
                            <a:srgbClr val="000000"/>
                          </a:solidFill>
                        </a:rPr>
                        <a:t>Jasna Stilinović </a:t>
                      </a:r>
                      <a:r>
                        <a:rPr lang="hr-HR" sz="1400" smtClean="0">
                          <a:solidFill>
                            <a:srgbClr val="000000"/>
                          </a:solidFill>
                        </a:rPr>
                        <a:t>- Direktorica korporativnih komunikacija za Centralnu i Istočnu Europu</a:t>
                      </a:r>
                      <a:endParaRPr lang="hr-HR" sz="140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4" marB="45724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Clr>
                          <a:schemeClr val="tx2"/>
                        </a:buClr>
                        <a:buSzPct val="125000"/>
                        <a:buFont typeface="Arial" pitchFamily="34" charset="0"/>
                        <a:buNone/>
                      </a:pPr>
                      <a:endParaRPr lang="hr-HR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23925" y="5821363"/>
            <a:ext cx="8135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>
                <a:solidFill>
                  <a:srgbClr val="000000"/>
                </a:solidFill>
                <a:latin typeface="+mj-lt"/>
              </a:rPr>
              <a:t>Članovi žirija priznati su umjetnici, stručnjaci za dizajn, medijski profesionalci i predstavnici Chevroleta</a:t>
            </a:r>
            <a:endParaRPr lang="ta-IN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299" name="Title 1"/>
          <p:cNvSpPr txBox="1">
            <a:spLocks/>
          </p:cNvSpPr>
          <p:nvPr/>
        </p:nvSpPr>
        <p:spPr bwMode="auto">
          <a:xfrm>
            <a:off x="384175" y="0"/>
            <a:ext cx="6215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ČLANOVI ŽIRIJA</a:t>
            </a:r>
          </a:p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MLADI KREATIVNI CHEVROLET 2013.</a:t>
            </a:r>
          </a:p>
        </p:txBody>
      </p:sp>
      <p:pic>
        <p:nvPicPr>
          <p:cNvPr id="11300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88963" y="1362075"/>
            <a:ext cx="8058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09600" indent="-609600">
              <a:lnSpc>
                <a:spcPct val="150000"/>
              </a:lnSpc>
              <a:buClr>
                <a:schemeClr val="tx2"/>
              </a:buClr>
              <a:buSzPct val="125000"/>
              <a:buFont typeface="Wingdings" pitchFamily="2" charset="2"/>
              <a:buChar char="Ø"/>
              <a:defRPr/>
            </a:pPr>
            <a:r>
              <a:rPr lang="hr-HR" sz="1600">
                <a:latin typeface="+mj-lt"/>
              </a:rPr>
              <a:t>U tijeku su prijave studenata</a:t>
            </a:r>
            <a:endParaRPr lang="ta-IN" sz="160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0500" y="2214563"/>
            <a:ext cx="6413500" cy="464343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/>
              <a:t>placeholder</a:t>
            </a:r>
          </a:p>
          <a:p>
            <a:pPr algn="ctr">
              <a:defRPr/>
            </a:pPr>
            <a:r>
              <a:rPr lang="hr-HR"/>
              <a:t>FILM O NATJEČAJU</a:t>
            </a:r>
          </a:p>
          <a:p>
            <a:pPr algn="ctr">
              <a:defRPr/>
            </a:pPr>
            <a:r>
              <a:rPr lang="hr-HR"/>
              <a:t>(u izradi)</a:t>
            </a:r>
          </a:p>
        </p:txBody>
      </p:sp>
      <p:sp>
        <p:nvSpPr>
          <p:cNvPr id="12292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KAKO SUDJELOVATI</a:t>
            </a:r>
          </a:p>
        </p:txBody>
      </p:sp>
      <p:pic>
        <p:nvPicPr>
          <p:cNvPr id="12293" name="Picture 4" descr="C:\Users\Korisnik\Desktop\chevy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87350" y="2052638"/>
            <a:ext cx="4568825" cy="397668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25000"/>
              <a:defRPr/>
            </a:pPr>
            <a:r>
              <a:rPr lang="hr-HR" sz="1600" smtClean="0">
                <a:latin typeface="+mj-lt"/>
                <a:ea typeface="ＭＳ Ｐゴシック" pitchFamily="34" charset="-128"/>
              </a:rPr>
              <a:t>Vaš </a:t>
            </a:r>
            <a:r>
              <a:rPr lang="hr-HR" sz="1600" dirty="0" smtClean="0">
                <a:latin typeface="+mj-lt"/>
                <a:ea typeface="ＭＳ Ｐゴシック" pitchFamily="34" charset="-128"/>
              </a:rPr>
              <a:t>je zadatak dizajnirati odjeću koja je ujedno i sportska ali i elegantna, te odražava energiju strastvenog ljubitelja </a:t>
            </a:r>
            <a:r>
              <a:rPr lang="hr-HR" sz="1600" smtClean="0">
                <a:latin typeface="+mj-lt"/>
                <a:ea typeface="ＭＳ Ｐゴシック" pitchFamily="34" charset="-128"/>
              </a:rPr>
              <a:t>nogometa.   </a:t>
            </a:r>
            <a:endParaRPr lang="hr-HR" sz="1600" dirty="0" smtClean="0">
              <a:latin typeface="+mj-lt"/>
              <a:ea typeface="ＭＳ Ｐゴシック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25000"/>
              <a:defRPr/>
            </a:pPr>
            <a:r>
              <a:rPr lang="hr-HR" sz="1600" smtClean="0">
                <a:latin typeface="+mj-lt"/>
                <a:ea typeface="ＭＳ Ｐゴシック" pitchFamily="34" charset="-128"/>
              </a:rPr>
              <a:t>Odjeća </a:t>
            </a:r>
            <a:r>
              <a:rPr lang="hr-HR" sz="1600" dirty="0" smtClean="0">
                <a:latin typeface="+mj-lt"/>
                <a:ea typeface="ＭＳ Ｐゴシック" pitchFamily="34" charset="-128"/>
              </a:rPr>
              <a:t>može biti muška ili ženska, a nosit će je model na većem europskom sajmu automobila ili na foto snimanju prilikom predstavljanja posebnog izdanja automobila Manchester United Chevrolet </a:t>
            </a:r>
            <a:r>
              <a:rPr lang="hr-HR" sz="1600" smtClean="0">
                <a:latin typeface="+mj-lt"/>
                <a:ea typeface="ＭＳ Ｐゴシック" pitchFamily="34" charset="-128"/>
              </a:rPr>
              <a:t>Aveo.</a:t>
            </a:r>
            <a:endParaRPr lang="en-US" sz="16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13315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a-DK" sz="2400">
                <a:solidFill>
                  <a:schemeClr val="tx2"/>
                </a:solidFill>
                <a:cs typeface="Arial" pitchFamily="34" charset="0"/>
              </a:rPr>
              <a:t>MODA</a:t>
            </a:r>
            <a:endParaRPr lang="hr-HR" sz="2400">
              <a:solidFill>
                <a:schemeClr val="tx2"/>
              </a:solidFill>
              <a:cs typeface="Arial" pitchFamily="34" charset="0"/>
            </a:endParaRPr>
          </a:p>
          <a:p>
            <a:pPr eaLnBrk="1" hangingPunct="1"/>
            <a:r>
              <a:rPr lang="da-DK" sz="2000" i="1">
                <a:cs typeface="Arial" pitchFamily="34" charset="0"/>
              </a:rPr>
              <a:t>otkrijte stil Lige prvaka</a:t>
            </a:r>
          </a:p>
        </p:txBody>
      </p:sp>
      <p:pic>
        <p:nvPicPr>
          <p:cNvPr id="13316" name="Picture 4" descr="C:\Users\Korisnik\Desktop\chevy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054225"/>
            <a:ext cx="25717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3213" y="1985963"/>
            <a:ext cx="1062037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Nagrađeno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djelo u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kategoriji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MODA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2012</a:t>
            </a:r>
          </a:p>
        </p:txBody>
      </p:sp>
      <p:pic>
        <p:nvPicPr>
          <p:cNvPr id="133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Content Placeholder 2"/>
          <p:cNvSpPr txBox="1">
            <a:spLocks/>
          </p:cNvSpPr>
          <p:nvPr/>
        </p:nvSpPr>
        <p:spPr bwMode="auto">
          <a:xfrm>
            <a:off x="404813" y="1414463"/>
            <a:ext cx="8474075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ta-IN" smtClean="0">
                <a:latin typeface="+mj-lt"/>
              </a:rPr>
              <a:t>Zadatak je </a:t>
            </a:r>
            <a:r>
              <a:rPr lang="hr-HR" smtClean="0">
                <a:latin typeface="+mj-lt"/>
              </a:rPr>
              <a:t>vratiti se osnovama nogometa. 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 smtClean="0">
                <a:latin typeface="+mj-lt"/>
              </a:rPr>
              <a:t>Otkriti bit zbog koje je ova igra tako popularna i budi toliko strasti.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 smtClean="0">
                <a:latin typeface="+mj-lt"/>
              </a:rPr>
              <a:t>Nogomet je timski sport koji zahtjeva disciplinu, timski rad, izdržljivost i sposobnost pretvaranja naizgled izgubljenih situacija u pobjedu.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 smtClean="0">
                <a:latin typeface="+mj-lt"/>
              </a:rPr>
              <a:t>Vaš je zadatak da svojim radom objasnite masovnu privlačnost nogometa i izrazite svoj stav prema njoj. </a:t>
            </a:r>
            <a:endParaRPr lang="en-US" smtClean="0">
              <a:latin typeface="+mj-lt"/>
            </a:endParaRP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endParaRPr lang="en-US" smtClean="0">
              <a:latin typeface="+mj-lt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a-DK" sz="2400">
                <a:solidFill>
                  <a:schemeClr val="tx2"/>
                </a:solidFill>
                <a:cs typeface="Arial" pitchFamily="34" charset="0"/>
              </a:rPr>
              <a:t>FOTOGRAFIJA</a:t>
            </a:r>
          </a:p>
          <a:p>
            <a:pPr eaLnBrk="1" hangingPunct="1"/>
            <a:r>
              <a:rPr lang="hr-HR" sz="2000" i="1">
                <a:cs typeface="Arial" pitchFamily="34" charset="0"/>
              </a:rPr>
              <a:t>r</a:t>
            </a:r>
            <a:r>
              <a:rPr lang="da-DK" sz="2000" i="1">
                <a:cs typeface="Arial" pitchFamily="34" charset="0"/>
              </a:rPr>
              <a:t>iješite zagonetku</a:t>
            </a:r>
          </a:p>
        </p:txBody>
      </p:sp>
      <p:pic>
        <p:nvPicPr>
          <p:cNvPr id="14340" name="Picture 4" descr="C:\Users\Korisnik\Desktop\chevy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110038"/>
            <a:ext cx="371475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89388" y="4203700"/>
            <a:ext cx="1230312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Nagrađeno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djelo u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kategoriji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FOTOGRAFIJA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2012</a:t>
            </a:r>
          </a:p>
        </p:txBody>
      </p:sp>
      <p:pic>
        <p:nvPicPr>
          <p:cNvPr id="1434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ontent Placeholder 5"/>
          <p:cNvSpPr>
            <a:spLocks noGrp="1"/>
          </p:cNvSpPr>
          <p:nvPr>
            <p:ph idx="1"/>
          </p:nvPr>
        </p:nvSpPr>
        <p:spPr>
          <a:xfrm>
            <a:off x="735083" y="1417123"/>
            <a:ext cx="4829105" cy="1633538"/>
          </a:xfrm>
        </p:spPr>
        <p:txBody>
          <a:bodyPr/>
          <a:lstStyle/>
          <a:p>
            <a:pPr>
              <a:buClr>
                <a:schemeClr val="tx2"/>
              </a:buClr>
              <a:buSzPct val="75000"/>
              <a:buFont typeface="Wingdings" pitchFamily="2" charset="2"/>
              <a:buChar char="Ø"/>
              <a:defRPr/>
            </a:pPr>
            <a:r>
              <a:rPr lang="hr-HR" sz="1800" smtClean="0"/>
              <a:t>Izradite brz, duhovit i dinamičan video spot ne duži od 90 sekundi.</a:t>
            </a:r>
          </a:p>
          <a:p>
            <a:pPr>
              <a:buClr>
                <a:schemeClr val="tx2"/>
              </a:buClr>
              <a:buSzPct val="75000"/>
              <a:buFont typeface="Wingdings" pitchFamily="2" charset="2"/>
              <a:buChar char="Ø"/>
              <a:defRPr/>
            </a:pPr>
            <a:endParaRPr lang="hr-HR" sz="1800" smtClean="0"/>
          </a:p>
          <a:p>
            <a:pPr>
              <a:buClr>
                <a:schemeClr val="tx2"/>
              </a:buClr>
              <a:buSzPct val="75000"/>
              <a:buFont typeface="Wingdings" pitchFamily="2" charset="2"/>
              <a:buChar char="Ø"/>
              <a:defRPr/>
            </a:pPr>
            <a:r>
              <a:rPr lang="hr-HR" sz="1800" smtClean="0"/>
              <a:t>Mora privući čak i one koji ne igraju i ne prate taj iznimno popularni sport.</a:t>
            </a:r>
          </a:p>
        </p:txBody>
      </p:sp>
      <p:pic>
        <p:nvPicPr>
          <p:cNvPr id="1536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3894138"/>
            <a:ext cx="43307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740650" y="3813175"/>
            <a:ext cx="1079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Nagrađeno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djelo u</a:t>
            </a: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kategoriji</a:t>
            </a:r>
          </a:p>
          <a:p>
            <a:pPr>
              <a:defRPr/>
            </a:pPr>
            <a:r>
              <a:rPr lang="en-US" sz="1200">
                <a:solidFill>
                  <a:schemeClr val="tx2"/>
                </a:solidFill>
                <a:latin typeface="+mj-lt"/>
              </a:rPr>
              <a:t>VIDEO</a:t>
            </a:r>
            <a:endParaRPr lang="hr-HR" sz="120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hr-HR" sz="1200">
                <a:solidFill>
                  <a:schemeClr val="tx2"/>
                </a:solidFill>
                <a:latin typeface="+mj-lt"/>
              </a:rPr>
              <a:t>2012</a:t>
            </a:r>
            <a:endParaRPr lang="en-US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VIDEO</a:t>
            </a:r>
            <a:endParaRPr lang="da-DK" sz="240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5366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894138"/>
            <a:ext cx="258286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8838" y="6200775"/>
            <a:ext cx="4330700" cy="277813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j-lt"/>
              </a:rPr>
              <a:t>http://www.youngcreativechevrolet.eu/works/view/500</a:t>
            </a:r>
          </a:p>
        </p:txBody>
      </p:sp>
      <p:pic>
        <p:nvPicPr>
          <p:cNvPr id="153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Korisnik\Desktop\283572-med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04" y="1417123"/>
            <a:ext cx="2867129" cy="19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7705" y="3060020"/>
            <a:ext cx="2867128" cy="52322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>
                <a:solidFill>
                  <a:schemeClr val="bg1"/>
                </a:solidFill>
                <a:latin typeface="+mj-lt"/>
              </a:rPr>
              <a:t>Wayne </a:t>
            </a:r>
            <a:r>
              <a:rPr lang="hr-HR" sz="1400" smtClean="0">
                <a:solidFill>
                  <a:schemeClr val="bg1"/>
                </a:solidFill>
                <a:latin typeface="+mj-lt"/>
              </a:rPr>
              <a:t>Rooney driving Chevrolet Camaro</a:t>
            </a:r>
            <a:endParaRPr lang="hr-HR" sz="1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 descr="C:\Users\Korisnik\Desktop\manchester-united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1143000"/>
            <a:ext cx="970333" cy="9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C:\Users\Korisnik\Desktop\phpThumb_generated_thumbnailjpg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21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itle 1"/>
          <p:cNvSpPr txBox="1">
            <a:spLocks/>
          </p:cNvSpPr>
          <p:nvPr/>
        </p:nvSpPr>
        <p:spPr bwMode="auto">
          <a:xfrm>
            <a:off x="495300" y="2205038"/>
            <a:ext cx="8229600" cy="2817812"/>
          </a:xfrm>
          <a:prstGeom prst="rect">
            <a:avLst/>
          </a:prstGeom>
          <a:solidFill>
            <a:schemeClr val="tx2">
              <a:alpha val="12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 smtClean="0">
                <a:latin typeface="+mj-lt"/>
              </a:rPr>
              <a:t>Vaš je zadatak dizajnirati naljepnicu navijača Manchester Uniteda koja će biti naljepljena na karoseriju automobila.  </a:t>
            </a:r>
          </a:p>
          <a:p>
            <a:pPr marL="285750" indent="-2857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endParaRPr lang="hr-HR" smtClean="0">
              <a:latin typeface="+mj-lt"/>
            </a:endParaRPr>
          </a:p>
          <a:p>
            <a:pPr marL="285750" indent="-2857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 smtClean="0">
                <a:latin typeface="+mj-lt"/>
              </a:rPr>
              <a:t>’Fan transporter’ bit će posebno sportsko izdanje Chevrolet Avea  koji će se moći vidjeti kao izložbeni primjerak na europskim sajmovima automobila i na foto snimanjima.  </a:t>
            </a:r>
          </a:p>
          <a:p>
            <a:pPr marL="285750" indent="-2857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endParaRPr lang="hr-HR" smtClean="0">
              <a:latin typeface="+mj-lt"/>
            </a:endParaRPr>
          </a:p>
          <a:p>
            <a:pPr marL="285750" indent="-2857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 smtClean="0">
                <a:latin typeface="+mj-lt"/>
              </a:rPr>
              <a:t>Naljepnica treba biti usmjerena više ka navijačima, nego prema klubu.</a:t>
            </a:r>
            <a:endParaRPr lang="en-US" smtClean="0">
              <a:latin typeface="+mj-lt"/>
            </a:endParaRP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384175" y="0"/>
            <a:ext cx="575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a-DK" sz="2400">
                <a:solidFill>
                  <a:schemeClr val="tx2"/>
                </a:solidFill>
                <a:cs typeface="Arial" pitchFamily="34" charset="0"/>
              </a:rPr>
              <a:t>VIZUALNE UMJETNOSTI</a:t>
            </a:r>
          </a:p>
          <a:p>
            <a:pPr eaLnBrk="1" hangingPunct="1"/>
            <a:r>
              <a:rPr lang="hr-HR" sz="2000" i="1">
                <a:cs typeface="Arial" pitchFamily="34" charset="0"/>
              </a:rPr>
              <a:t>otkrijte jedinstveno prijevozno sredstvo navijača</a:t>
            </a:r>
          </a:p>
        </p:txBody>
      </p:sp>
      <p:pic>
        <p:nvPicPr>
          <p:cNvPr id="16389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C:\Users\Korisnik\Desktop\award_european_video_1st_2012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344">
            <a:off x="-164604" y="4298608"/>
            <a:ext cx="1970050" cy="250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157288" y="1330325"/>
            <a:ext cx="45720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a-IN" b="1">
                <a:latin typeface="+mj-lt"/>
              </a:rPr>
              <a:t>NACIONALNA RAZINA</a:t>
            </a:r>
            <a:endParaRPr lang="hr-HR" b="1">
              <a:latin typeface="+mj-lt"/>
            </a:endParaRPr>
          </a:p>
          <a:p>
            <a:pPr marL="1200150" lvl="2" indent="-180000">
              <a:lnSpc>
                <a:spcPct val="150000"/>
              </a:lnSpc>
              <a:buClr>
                <a:schemeClr val="tx2"/>
              </a:buClr>
              <a:buFont typeface="Symbol" pitchFamily="18" charset="2"/>
              <a:buChar char="-"/>
              <a:defRPr/>
            </a:pPr>
            <a:r>
              <a:rPr lang="hr-HR">
                <a:latin typeface="+mj-lt"/>
              </a:rPr>
              <a:t>Prvo mjesto</a:t>
            </a:r>
            <a:r>
              <a:rPr lang="en-US">
                <a:latin typeface="+mj-lt"/>
              </a:rPr>
              <a:t> </a:t>
            </a:r>
            <a:r>
              <a:rPr lang="hr-HR">
                <a:latin typeface="+mj-lt"/>
              </a:rPr>
              <a:t>		</a:t>
            </a:r>
            <a:r>
              <a:rPr lang="hr-HR" b="1">
                <a:latin typeface="+mj-lt"/>
              </a:rPr>
              <a:t>1.200 €</a:t>
            </a:r>
            <a:endParaRPr lang="en-US" b="1">
              <a:latin typeface="+mj-lt"/>
            </a:endParaRPr>
          </a:p>
          <a:p>
            <a:pPr marL="1200150" lvl="2" indent="-180000">
              <a:lnSpc>
                <a:spcPct val="150000"/>
              </a:lnSpc>
              <a:buClr>
                <a:schemeClr val="tx2"/>
              </a:buClr>
              <a:buFont typeface="Symbol" pitchFamily="18" charset="2"/>
              <a:buChar char="-"/>
              <a:defRPr/>
            </a:pPr>
            <a:r>
              <a:rPr lang="hr-HR">
                <a:latin typeface="+mj-lt"/>
              </a:rPr>
              <a:t>Drugo mjesto</a:t>
            </a:r>
            <a:r>
              <a:rPr lang="en-US">
                <a:latin typeface="+mj-lt"/>
              </a:rPr>
              <a:t>: </a:t>
            </a:r>
            <a:r>
              <a:rPr lang="hr-HR">
                <a:latin typeface="+mj-lt"/>
              </a:rPr>
              <a:t>	</a:t>
            </a:r>
            <a:r>
              <a:rPr lang="hr-HR" b="1">
                <a:latin typeface="+mj-lt"/>
              </a:rPr>
              <a:t>800 €</a:t>
            </a:r>
            <a:endParaRPr lang="en-US" b="1">
              <a:latin typeface="+mj-lt"/>
            </a:endParaRPr>
          </a:p>
          <a:p>
            <a:pPr marL="1200150" lvl="2" indent="-180000">
              <a:lnSpc>
                <a:spcPct val="150000"/>
              </a:lnSpc>
              <a:buClr>
                <a:schemeClr val="tx2"/>
              </a:buClr>
              <a:buFont typeface="Symbol" pitchFamily="18" charset="2"/>
              <a:buChar char="-"/>
              <a:defRPr/>
            </a:pPr>
            <a:r>
              <a:rPr lang="en-US">
                <a:latin typeface="+mj-lt"/>
              </a:rPr>
              <a:t>T</a:t>
            </a:r>
            <a:r>
              <a:rPr lang="hr-HR">
                <a:latin typeface="+mj-lt"/>
              </a:rPr>
              <a:t>reće mjesto</a:t>
            </a:r>
            <a:r>
              <a:rPr lang="en-US">
                <a:latin typeface="+mj-lt"/>
              </a:rPr>
              <a:t>: </a:t>
            </a:r>
            <a:r>
              <a:rPr lang="hr-HR">
                <a:latin typeface="+mj-lt"/>
              </a:rPr>
              <a:t>		</a:t>
            </a:r>
            <a:r>
              <a:rPr lang="hr-HR" b="1">
                <a:latin typeface="+mj-lt"/>
              </a:rPr>
              <a:t>500 €</a:t>
            </a:r>
            <a:endParaRPr lang="en-US" b="1"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ta-IN">
                <a:latin typeface="+mj-lt"/>
              </a:rPr>
              <a:t/>
            </a:r>
            <a:br>
              <a:rPr lang="ta-IN">
                <a:latin typeface="+mj-lt"/>
              </a:rPr>
            </a:br>
            <a:r>
              <a:rPr lang="ta-IN" b="1">
                <a:latin typeface="+mj-lt"/>
              </a:rPr>
              <a:t>EUROPSKA RAZINA</a:t>
            </a:r>
            <a:endParaRPr lang="hr-HR" b="1">
              <a:latin typeface="+mj-lt"/>
            </a:endParaRPr>
          </a:p>
          <a:p>
            <a:pPr marL="1200150" lvl="2" indent="-180000">
              <a:lnSpc>
                <a:spcPct val="150000"/>
              </a:lnSpc>
              <a:buClr>
                <a:schemeClr val="tx2"/>
              </a:buClr>
              <a:buFont typeface="Symbol" pitchFamily="18" charset="2"/>
              <a:buChar char="-"/>
              <a:defRPr/>
            </a:pPr>
            <a:r>
              <a:rPr lang="hr-HR">
                <a:latin typeface="+mj-lt"/>
              </a:rPr>
              <a:t>Prvo mjesto</a:t>
            </a:r>
            <a:r>
              <a:rPr lang="en-US">
                <a:latin typeface="+mj-lt"/>
              </a:rPr>
              <a:t>: </a:t>
            </a:r>
            <a:r>
              <a:rPr lang="hr-HR">
                <a:latin typeface="+mj-lt"/>
              </a:rPr>
              <a:t>		</a:t>
            </a:r>
            <a:r>
              <a:rPr lang="hr-HR" b="1">
                <a:latin typeface="+mj-lt"/>
              </a:rPr>
              <a:t>4.000 €</a:t>
            </a:r>
            <a:r>
              <a:rPr lang="en-US" b="1">
                <a:latin typeface="+mj-lt"/>
              </a:rPr>
              <a:t> </a:t>
            </a:r>
            <a:endParaRPr lang="en-US" b="1" i="1">
              <a:latin typeface="+mj-lt"/>
            </a:endParaRPr>
          </a:p>
          <a:p>
            <a:pPr marL="1200150" lvl="2" indent="-180000">
              <a:lnSpc>
                <a:spcPct val="150000"/>
              </a:lnSpc>
              <a:buClr>
                <a:schemeClr val="tx2"/>
              </a:buClr>
              <a:buFont typeface="Symbol" pitchFamily="18" charset="2"/>
              <a:buChar char="-"/>
              <a:defRPr/>
            </a:pPr>
            <a:r>
              <a:rPr lang="hr-HR">
                <a:latin typeface="+mj-lt"/>
              </a:rPr>
              <a:t>Drugo mjesto</a:t>
            </a:r>
            <a:r>
              <a:rPr lang="en-US">
                <a:latin typeface="+mj-lt"/>
              </a:rPr>
              <a:t>: </a:t>
            </a:r>
            <a:r>
              <a:rPr lang="hr-HR">
                <a:latin typeface="+mj-lt"/>
              </a:rPr>
              <a:t>	</a:t>
            </a:r>
            <a:r>
              <a:rPr lang="hr-HR" b="1">
                <a:latin typeface="+mj-lt"/>
              </a:rPr>
              <a:t>3.000 €</a:t>
            </a:r>
            <a:endParaRPr lang="en-US" b="1">
              <a:latin typeface="+mj-lt"/>
            </a:endParaRPr>
          </a:p>
          <a:p>
            <a:pPr marL="1200150" lvl="2" indent="-180000">
              <a:lnSpc>
                <a:spcPct val="150000"/>
              </a:lnSpc>
              <a:buClr>
                <a:schemeClr val="tx2"/>
              </a:buClr>
              <a:buFont typeface="Symbol" pitchFamily="18" charset="2"/>
              <a:buChar char="-"/>
              <a:defRPr/>
            </a:pPr>
            <a:r>
              <a:rPr lang="en-US">
                <a:latin typeface="+mj-lt"/>
              </a:rPr>
              <a:t>T</a:t>
            </a:r>
            <a:r>
              <a:rPr lang="hr-HR">
                <a:latin typeface="+mj-lt"/>
              </a:rPr>
              <a:t>reće mjesto</a:t>
            </a:r>
            <a:r>
              <a:rPr lang="en-US">
                <a:latin typeface="+mj-lt"/>
              </a:rPr>
              <a:t>: </a:t>
            </a:r>
            <a:r>
              <a:rPr lang="hr-HR">
                <a:latin typeface="+mj-lt"/>
              </a:rPr>
              <a:t>		</a:t>
            </a:r>
            <a:r>
              <a:rPr lang="hr-HR" b="1">
                <a:latin typeface="+mj-lt"/>
              </a:rPr>
              <a:t>2.000 €</a:t>
            </a:r>
            <a:endParaRPr lang="en-US" b="1">
              <a:latin typeface="+mj-lt"/>
            </a:endParaRPr>
          </a:p>
        </p:txBody>
      </p:sp>
      <p:sp>
        <p:nvSpPr>
          <p:cNvPr id="17412" name="Title 1"/>
          <p:cNvSpPr txBox="1">
            <a:spLocks/>
          </p:cNvSpPr>
          <p:nvPr/>
        </p:nvSpPr>
        <p:spPr bwMode="auto">
          <a:xfrm>
            <a:off x="384175" y="0"/>
            <a:ext cx="575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NAGRADE</a:t>
            </a:r>
            <a:endParaRPr lang="da-DK" sz="240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7413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456238"/>
            <a:ext cx="9144000" cy="869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ta-IN">
                <a:solidFill>
                  <a:srgbClr val="000000"/>
                </a:solidFill>
                <a:latin typeface="+mj-lt"/>
              </a:rPr>
              <a:t>Svaki europski pobjednik dobiva priliku za jedinstveno stažiranje i stjecanje radnog iskustva u svojem području</a:t>
            </a:r>
            <a:endParaRPr lang="en-US">
              <a:solidFill>
                <a:srgbClr val="000000"/>
              </a:solidFill>
              <a:latin typeface="+mj-lt"/>
              <a:cs typeface="Latha" pitchFamily="34" charset="0"/>
            </a:endParaRPr>
          </a:p>
        </p:txBody>
      </p:sp>
      <p:pic>
        <p:nvPicPr>
          <p:cNvPr id="17415" name="Picture 5" descr="C:\Users\Korisnik\Desktop\1355761788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511300"/>
            <a:ext cx="17430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19900" y="4440238"/>
            <a:ext cx="1743075" cy="101600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r-HR" sz="1200" b="1">
                <a:solidFill>
                  <a:schemeClr val="bg1"/>
                </a:solidFill>
                <a:latin typeface="+mj-lt"/>
              </a:rPr>
              <a:t>Vijay Iyer</a:t>
            </a:r>
            <a:endParaRPr lang="hr-HR" sz="120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hr-HR" sz="1200">
                <a:solidFill>
                  <a:schemeClr val="bg1"/>
                </a:solidFill>
                <a:latin typeface="+mj-lt"/>
              </a:rPr>
              <a:t>Director, Communications Chevrolet and Cadillac Europe</a:t>
            </a:r>
          </a:p>
        </p:txBody>
      </p:sp>
      <p:pic>
        <p:nvPicPr>
          <p:cNvPr id="1741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Korisnik\Desktop\rzh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2638" y="1935163"/>
            <a:ext cx="7327900" cy="317976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54138" y="2452688"/>
          <a:ext cx="6196012" cy="2043370"/>
        </p:xfrm>
        <a:graphic>
          <a:graphicData uri="http://schemas.openxmlformats.org/drawingml/2006/table">
            <a:tbl>
              <a:tblPr/>
              <a:tblGrid>
                <a:gridCol w="3822417"/>
                <a:gridCol w="2373595"/>
              </a:tblGrid>
              <a:tr h="46777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Predaja radova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15. travnja 2013.</a:t>
                      </a: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7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Zasjedanje nacionalnog žirija i završna svečanost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lipanj 2013.</a:t>
                      </a:r>
                      <a:endParaRPr lang="hr-HR" sz="180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77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Zasjedanje europskog žirija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Symbol" pitchFamily="18" charset="2"/>
                        <a:buNone/>
                        <a:tabLst/>
                      </a:pPr>
                      <a:r>
                        <a:rPr lang="hr-H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srpanj 2013.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77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r-H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Završna europska svečanost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 "/>
                        <a:ea typeface="ＭＳ Ｐゴシック" pitchFamily="34" charset="-128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kern="120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rujan 2013.</a:t>
                      </a:r>
                      <a:endParaRPr lang="hr-HR" sz="180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3" name="Title 1"/>
          <p:cNvSpPr txBox="1">
            <a:spLocks/>
          </p:cNvSpPr>
          <p:nvPr/>
        </p:nvSpPr>
        <p:spPr bwMode="auto">
          <a:xfrm>
            <a:off x="384175" y="0"/>
            <a:ext cx="575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ROKOVI</a:t>
            </a:r>
            <a:endParaRPr lang="da-DK" sz="240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8454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5158007700_8b49e7d6ba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446588"/>
            <a:ext cx="31337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2009 11 02 SESTRE SPOLJAR PRIZNANJE I S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747838"/>
            <a:ext cx="2262187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2008 09 19 Neven preuzima priznanj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747838"/>
            <a:ext cx="31337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3575050" y="1747838"/>
            <a:ext cx="2447925" cy="20891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Neven Mihić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Torino 2008</a:t>
            </a:r>
            <a:r>
              <a:rPr lang="ta-IN" sz="1400" smtClean="0">
                <a:solidFill>
                  <a:schemeClr val="bg1"/>
                </a:solidFill>
                <a:latin typeface="+mj-lt"/>
              </a:rPr>
              <a:t> </a:t>
            </a:r>
            <a:endParaRPr lang="hr-HR" sz="140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MODA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3. mjesto</a:t>
            </a:r>
          </a:p>
        </p:txBody>
      </p:sp>
      <p:sp>
        <p:nvSpPr>
          <p:cNvPr id="21511" name="TextBox 11"/>
          <p:cNvSpPr txBox="1">
            <a:spLocks noChangeArrowheads="1"/>
          </p:cNvSpPr>
          <p:nvPr/>
        </p:nvSpPr>
        <p:spPr bwMode="auto">
          <a:xfrm>
            <a:off x="6323013" y="5146675"/>
            <a:ext cx="2262187" cy="1384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Maja i Petra Špoljar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Berlin 2009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MODA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3. mjesto</a:t>
            </a:r>
          </a:p>
        </p:txBody>
      </p: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3546475" y="4446588"/>
            <a:ext cx="2447925" cy="208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Davor Konjikušić,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Gašper Milkovič,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Biloslav i Neven Petrović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Pariz 2010.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VIDEO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sz="1400" smtClean="0">
                <a:solidFill>
                  <a:schemeClr val="bg1"/>
                </a:solidFill>
                <a:latin typeface="+mj-lt"/>
              </a:rPr>
              <a:t>3. mjesto</a:t>
            </a:r>
          </a:p>
        </p:txBody>
      </p:sp>
      <p:sp>
        <p:nvSpPr>
          <p:cNvPr id="19464" name="Title 1"/>
          <p:cNvSpPr txBox="1">
            <a:spLocks/>
          </p:cNvSpPr>
          <p:nvPr/>
        </p:nvSpPr>
        <p:spPr bwMode="auto">
          <a:xfrm>
            <a:off x="384175" y="0"/>
            <a:ext cx="575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 USPJEH HRVATSKIH PREDSTAVNIKA</a:t>
            </a:r>
            <a:endParaRPr lang="da-DK" sz="240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9465" name="Picture 4" descr="C:\Users\Korisnik\Desktop\chevy-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240376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46150"/>
            <a:ext cx="306546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920">
            <a:off x="2695575" y="2484438"/>
            <a:ext cx="3076575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405063"/>
            <a:ext cx="3157538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itle 1"/>
          <p:cNvSpPr txBox="1">
            <a:spLocks/>
          </p:cNvSpPr>
          <p:nvPr/>
        </p:nvSpPr>
        <p:spPr bwMode="auto">
          <a:xfrm>
            <a:off x="384175" y="0"/>
            <a:ext cx="575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IZ MEDIJA…</a:t>
            </a:r>
            <a:endParaRPr lang="da-DK" sz="240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20487" name="Picture 4" descr="C:\Users\Korisnik\Desktop\chevy-sma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Users\Korisnik\Desktop\6105462122_0b5d95df8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590550"/>
            <a:ext cx="1192213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Korisnik\Desktop\chevy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384175" y="0"/>
            <a:ext cx="5300663" cy="1143000"/>
          </a:xfrm>
        </p:spPr>
        <p:txBody>
          <a:bodyPr/>
          <a:lstStyle/>
          <a:p>
            <a:pPr algn="l" eaLnBrk="1" hangingPunct="1"/>
            <a:r>
              <a:rPr lang="hr-HR" sz="2400" smtClean="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MLADI KREATIVNI CHEVROLET</a:t>
            </a:r>
            <a:endParaRPr lang="en-US" sz="2400" smtClean="0">
              <a:solidFill>
                <a:schemeClr val="tx2"/>
              </a:solidFill>
              <a:latin typeface="Helvetica Neue" pitchFamily="-109" charset="0"/>
              <a:ea typeface="ＭＳ Ｐゴシック" pitchFamily="34" charset="-128"/>
              <a:cs typeface="Latha" pitchFamily="34" charset="0"/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14338" y="1157288"/>
            <a:ext cx="7427912" cy="546893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ta-IN" sz="1800" smtClean="0">
                <a:ea typeface="ＭＳ Ｐゴシック" pitchFamily="34" charset="-128"/>
              </a:rPr>
              <a:t>Umjetnički natječaj namijenjen studentima</a:t>
            </a:r>
            <a:endParaRPr lang="hr-HR" sz="1800" smtClean="0">
              <a:ea typeface="ＭＳ Ｐゴシック" pitchFamily="34" charset="-128"/>
              <a:cs typeface="Latha" pitchFamily="34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hr-HR" sz="1800" b="1" smtClean="0">
              <a:ea typeface="ＭＳ Ｐゴシック" pitchFamily="34" charset="-128"/>
              <a:cs typeface="Latha" pitchFamily="34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hr-HR" sz="1800" b="1" smtClean="0">
                <a:ea typeface="ＭＳ Ｐゴシック" pitchFamily="34" charset="-128"/>
                <a:cs typeface="Latha" pitchFamily="34" charset="0"/>
              </a:rPr>
              <a:t>	4 kategorije</a:t>
            </a:r>
          </a:p>
          <a:p>
            <a:pPr lvl="1" eaLnBrk="1" hangingPunct="1">
              <a:lnSpc>
                <a:spcPct val="150000"/>
              </a:lnSpc>
              <a:buClr>
                <a:schemeClr val="tx2"/>
              </a:buClr>
              <a:buSzPct val="125000"/>
              <a:buFont typeface="Arial" pitchFamily="34" charset="0"/>
              <a:buChar char="•"/>
            </a:pPr>
            <a:endParaRPr lang="hr-HR" sz="1800" smtClean="0"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chemeClr val="tx2"/>
              </a:buClr>
              <a:buSzPct val="125000"/>
              <a:buFont typeface="Arial" pitchFamily="34" charset="0"/>
              <a:buChar char="•"/>
            </a:pPr>
            <a:endParaRPr lang="hr-HR" sz="1800" smtClean="0"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chemeClr val="tx2"/>
              </a:buClr>
              <a:buSzPct val="125000"/>
              <a:buFont typeface="Arial" pitchFamily="34" charset="0"/>
              <a:buChar char="•"/>
            </a:pPr>
            <a:endParaRPr lang="hr-HR" sz="1800" smtClean="0"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chemeClr val="tx2"/>
              </a:buClr>
              <a:buSzPct val="125000"/>
              <a:buFont typeface="Arial" pitchFamily="34" charset="0"/>
              <a:buChar char="•"/>
            </a:pPr>
            <a:endParaRPr lang="hr-HR" sz="1800" smtClean="0"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None/>
            </a:pPr>
            <a:endParaRPr lang="hr-HR" sz="1800" b="1" smtClean="0">
              <a:solidFill>
                <a:schemeClr val="tx2"/>
              </a:solidFill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</a:pPr>
            <a:r>
              <a:rPr lang="ta-IN" sz="1800" b="1" smtClean="0">
                <a:solidFill>
                  <a:schemeClr val="tx2"/>
                </a:solidFill>
                <a:ea typeface="ＭＳ Ｐゴシック" pitchFamily="34" charset="-128"/>
              </a:rPr>
              <a:t>MKC </a:t>
            </a:r>
            <a:r>
              <a:rPr lang="hr-HR" sz="1800" b="1" smtClean="0">
                <a:solidFill>
                  <a:schemeClr val="tx2"/>
                </a:solidFill>
                <a:ea typeface="ＭＳ Ｐゴシック" pitchFamily="34" charset="-128"/>
                <a:cs typeface="Latha" pitchFamily="34" charset="0"/>
              </a:rPr>
              <a:t>poznat je i dobro prihvaćen europski natječaj</a:t>
            </a:r>
          </a:p>
          <a:p>
            <a:pPr lvl="1" eaLnBrk="1" hangingPunct="1"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</a:pPr>
            <a:r>
              <a:rPr lang="ta-IN" sz="1800" smtClean="0">
                <a:ea typeface="ＭＳ Ｐゴシック" pitchFamily="34" charset="-128"/>
              </a:rPr>
              <a:t>U 2</a:t>
            </a:r>
            <a:r>
              <a:rPr lang="en-US" sz="1800" smtClean="0">
                <a:ea typeface="ＭＳ Ｐゴシック" pitchFamily="34" charset="-128"/>
                <a:cs typeface="Latha" pitchFamily="34" charset="0"/>
              </a:rPr>
              <a:t>01</a:t>
            </a:r>
            <a:r>
              <a:rPr lang="hr-HR" sz="1800" smtClean="0">
                <a:ea typeface="ＭＳ Ｐゴシック" pitchFamily="34" charset="-128"/>
                <a:cs typeface="Latha" pitchFamily="34" charset="0"/>
              </a:rPr>
              <a:t>2</a:t>
            </a:r>
            <a:r>
              <a:rPr lang="ta-IN" sz="1800" smtClean="0">
                <a:ea typeface="ＭＳ Ｐゴシック" pitchFamily="34" charset="-128"/>
              </a:rPr>
              <a:t>. godini zaprimljeno je </a:t>
            </a:r>
            <a:r>
              <a:rPr lang="hr-HR" sz="1800" smtClean="0">
                <a:ea typeface="ＭＳ Ｐゴシック" pitchFamily="34" charset="-128"/>
                <a:cs typeface="Latha" pitchFamily="34" charset="0"/>
              </a:rPr>
              <a:t>više od tisuću radova iz 280 škola primijenjenih umjetnosti iz 24 države</a:t>
            </a:r>
            <a:endParaRPr lang="en-US" sz="1800" smtClean="0"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chemeClr val="tx2"/>
              </a:buClr>
              <a:buSzPct val="125000"/>
              <a:buFont typeface="Arial" pitchFamily="34" charset="0"/>
              <a:buNone/>
            </a:pPr>
            <a:endParaRPr lang="hr-HR" sz="1800" smtClean="0">
              <a:ea typeface="ＭＳ Ｐゴシック" pitchFamily="34" charset="-128"/>
              <a:cs typeface="Latha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chemeClr val="tx2"/>
              </a:buClr>
              <a:buSzPct val="125000"/>
              <a:buFont typeface="Arial" pitchFamily="34" charset="0"/>
              <a:buNone/>
            </a:pPr>
            <a:endParaRPr lang="en-US" sz="1800" smtClean="0">
              <a:ea typeface="ＭＳ Ｐゴシック" pitchFamily="34" charset="-128"/>
              <a:cs typeface="Lath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1800" smtClean="0">
              <a:ea typeface="ＭＳ Ｐゴシック" pitchFamily="34" charset="-128"/>
              <a:cs typeface="Lath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2933700"/>
            <a:ext cx="1800225" cy="5397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hr-HR">
                <a:solidFill>
                  <a:schemeClr val="tx2"/>
                </a:solidFill>
                <a:latin typeface="+mj-lt"/>
              </a:rPr>
              <a:t>MODA</a:t>
            </a:r>
            <a:endParaRPr lang="hr-HR">
              <a:solidFill>
                <a:schemeClr val="tx2"/>
              </a:solidFill>
              <a:latin typeface="+mj-lt"/>
              <a:cs typeface="Lath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6075" y="2933700"/>
            <a:ext cx="1800225" cy="539750"/>
          </a:xfrm>
          <a:prstGeom prst="rect">
            <a:avLst/>
          </a:prstGeom>
          <a:solidFill>
            <a:schemeClr val="tx2"/>
          </a:solidFill>
        </p:spPr>
        <p:txBody>
          <a:bodyPr anchor="ctr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hr-HR">
                <a:solidFill>
                  <a:schemeClr val="bg1"/>
                </a:solidFill>
                <a:latin typeface="+mj-lt"/>
              </a:rPr>
              <a:t>FOTOGRAFIJA</a:t>
            </a:r>
            <a:endParaRPr lang="hr-HR">
              <a:solidFill>
                <a:schemeClr val="bg1"/>
              </a:solidFill>
              <a:latin typeface="+mj-lt"/>
              <a:cs typeface="Lath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3652838"/>
            <a:ext cx="1800225" cy="541337"/>
          </a:xfrm>
          <a:prstGeom prst="rect">
            <a:avLst/>
          </a:prstGeom>
          <a:solidFill>
            <a:schemeClr val="tx2"/>
          </a:solidFill>
        </p:spPr>
        <p:txBody>
          <a:bodyPr anchor="ctr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hr-HR">
                <a:solidFill>
                  <a:schemeClr val="bg1"/>
                </a:solidFill>
                <a:latin typeface="+mj-lt"/>
              </a:rPr>
              <a:t>VIDEO</a:t>
            </a:r>
            <a:endParaRPr lang="hr-HR">
              <a:solidFill>
                <a:schemeClr val="bg1"/>
              </a:solidFill>
              <a:latin typeface="+mj-lt"/>
              <a:cs typeface="Lath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6075" y="3695700"/>
            <a:ext cx="1800225" cy="5397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hr-HR">
                <a:solidFill>
                  <a:schemeClr val="tx2"/>
                </a:solidFill>
                <a:latin typeface="+mj-lt"/>
              </a:rPr>
              <a:t>VIZUALNE UMJETNOSTI</a:t>
            </a:r>
            <a:endParaRPr lang="hr-HR">
              <a:solidFill>
                <a:schemeClr val="tx2"/>
              </a:solidFill>
              <a:latin typeface="+mj-lt"/>
              <a:cs typeface="Latha" pitchFamily="34" charset="0"/>
            </a:endParaRPr>
          </a:p>
        </p:txBody>
      </p:sp>
      <p:pic>
        <p:nvPicPr>
          <p:cNvPr id="3083" name="Picture 5" descr="C:\Users\Korisnik\Desktop\6104909377_1981f96327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3286125"/>
            <a:ext cx="119221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C:\Users\Korisnik\Desktop\6105446710_be6d9f9b8d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4478338"/>
            <a:ext cx="11922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8" descr="C:\Users\Korisnik\Desktop\6105462238_c630fb11a6_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5668963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63563"/>
            <a:ext cx="15271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65150"/>
            <a:ext cx="14652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444875" y="3846513"/>
            <a:ext cx="5699125" cy="2308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latin typeface="+mj-lt"/>
              </a:rPr>
              <a:t>www.youngcreativechevr</a:t>
            </a:r>
            <a:r>
              <a:rPr lang="ta-IN">
                <a:solidFill>
                  <a:schemeClr val="bg1"/>
                </a:solidFill>
                <a:latin typeface="+mj-lt"/>
              </a:rPr>
              <a:t>o</a:t>
            </a:r>
            <a:r>
              <a:rPr lang="en-US">
                <a:solidFill>
                  <a:schemeClr val="bg1"/>
                </a:solidFill>
                <a:latin typeface="+mj-lt"/>
              </a:rPr>
              <a:t>le</a:t>
            </a:r>
            <a:r>
              <a:rPr lang="ta-IN">
                <a:solidFill>
                  <a:schemeClr val="bg1"/>
                </a:solidFill>
                <a:latin typeface="+mj-lt"/>
              </a:rPr>
              <a:t>t</a:t>
            </a:r>
            <a:r>
              <a:rPr lang="en-US">
                <a:solidFill>
                  <a:schemeClr val="bg1"/>
                </a:solidFill>
                <a:latin typeface="+mj-lt"/>
              </a:rPr>
              <a:t>.</a:t>
            </a:r>
            <a:r>
              <a:rPr lang="ta-IN">
                <a:solidFill>
                  <a:schemeClr val="bg1"/>
                </a:solidFill>
                <a:latin typeface="+mj-lt"/>
              </a:rPr>
              <a:t>eu</a:t>
            </a:r>
            <a:endParaRPr lang="hr-HR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latin typeface="+mj-lt"/>
              </a:rPr>
              <a:t>www</a:t>
            </a:r>
            <a:r>
              <a:rPr lang="hr-HR">
                <a:solidFill>
                  <a:schemeClr val="bg1"/>
                </a:solidFill>
                <a:latin typeface="+mj-lt"/>
              </a:rPr>
              <a:t>.media.</a:t>
            </a:r>
            <a:r>
              <a:rPr lang="ta-IN">
                <a:solidFill>
                  <a:schemeClr val="bg1"/>
                </a:solidFill>
                <a:latin typeface="+mj-lt"/>
              </a:rPr>
              <a:t>chevrol</a:t>
            </a:r>
            <a:r>
              <a:rPr lang="hr-HR">
                <a:solidFill>
                  <a:schemeClr val="bg1"/>
                </a:solidFill>
                <a:latin typeface="+mj-lt"/>
              </a:rPr>
              <a:t>e</a:t>
            </a:r>
            <a:r>
              <a:rPr lang="ta-IN">
                <a:solidFill>
                  <a:schemeClr val="bg1"/>
                </a:solidFill>
                <a:latin typeface="+mj-lt"/>
              </a:rPr>
              <a:t>teurope</a:t>
            </a:r>
            <a:r>
              <a:rPr lang="en-US">
                <a:solidFill>
                  <a:schemeClr val="bg1"/>
                </a:solidFill>
                <a:latin typeface="+mj-lt"/>
              </a:rPr>
              <a:t>.</a:t>
            </a:r>
            <a:r>
              <a:rPr lang="ta-IN">
                <a:solidFill>
                  <a:schemeClr val="bg1"/>
                </a:solidFill>
                <a:latin typeface="+mj-lt"/>
              </a:rPr>
              <a:t>com</a:t>
            </a:r>
            <a:endParaRPr lang="hr-HR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  <a:defRPr/>
            </a:pPr>
            <a:endParaRPr lang="hr-HR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  <a:defRPr/>
            </a:pPr>
            <a:r>
              <a:rPr lang="ta-IN">
                <a:solidFill>
                  <a:schemeClr val="bg1"/>
                </a:solidFill>
                <a:latin typeface="+mj-lt"/>
              </a:rPr>
              <a:t>ycc.croatia</a:t>
            </a:r>
            <a:r>
              <a:rPr lang="hr-HR">
                <a:solidFill>
                  <a:schemeClr val="bg1"/>
                </a:solidFill>
                <a:latin typeface="+mj-lt"/>
              </a:rPr>
              <a:t>@g</a:t>
            </a:r>
            <a:r>
              <a:rPr lang="ta-IN">
                <a:solidFill>
                  <a:schemeClr val="bg1"/>
                </a:solidFill>
                <a:latin typeface="+mj-lt"/>
              </a:rPr>
              <a:t>mail</a:t>
            </a:r>
            <a:r>
              <a:rPr lang="hr-HR">
                <a:solidFill>
                  <a:schemeClr val="bg1"/>
                </a:solidFill>
                <a:latin typeface="+mj-lt"/>
              </a:rPr>
              <a:t>.com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4875" y="2447925"/>
            <a:ext cx="5699125" cy="120015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 sz="4800">
                <a:solidFill>
                  <a:schemeClr val="tx2"/>
                </a:solidFill>
                <a:latin typeface="+mj-lt"/>
              </a:rPr>
              <a:t>Hvala na pažnji!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Korisnik\Desktop\yccpeople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384175" y="0"/>
            <a:ext cx="5300663" cy="1143000"/>
          </a:xfrm>
        </p:spPr>
        <p:txBody>
          <a:bodyPr/>
          <a:lstStyle/>
          <a:p>
            <a:pPr algn="l" eaLnBrk="1" hangingPunct="1"/>
            <a:r>
              <a:rPr lang="hr-HR" sz="2400" smtClean="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MLADI KREATIVNI CHEVROLET</a:t>
            </a:r>
            <a:endParaRPr lang="en-US" sz="2400" smtClean="0">
              <a:solidFill>
                <a:schemeClr val="tx2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100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46500" y="2925763"/>
          <a:ext cx="4746626" cy="2806698"/>
        </p:xfrm>
        <a:graphic>
          <a:graphicData uri="http://schemas.openxmlformats.org/drawingml/2006/table">
            <a:tbl>
              <a:tblPr/>
              <a:tblGrid>
                <a:gridCol w="1502277"/>
                <a:gridCol w="1517339"/>
                <a:gridCol w="1727010"/>
              </a:tblGrid>
              <a:tr h="467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2007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8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država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32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škole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</a:tr>
              <a:tr h="467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2008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15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država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75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škola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</a:tr>
              <a:tr h="467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2009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19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država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120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škola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</a:tr>
              <a:tr h="467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2010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država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135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škola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</a:tr>
              <a:tr h="467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2011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22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države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155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škola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</a:tr>
              <a:tr h="467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2012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24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države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280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itchFamily="34" charset="-128"/>
                        </a:rPr>
                        <a:t> škola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itchFamily="34" charset="-128"/>
                      </a:endParaRPr>
                    </a:p>
                  </a:txBody>
                  <a:tcPr marL="91431" marR="91431" marT="45699" marB="45699" anchor="b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2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1938338"/>
            <a:ext cx="5227638" cy="73501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chemeClr val="tx2"/>
              </a:buClr>
              <a:buSzPct val="125000"/>
              <a:defRPr/>
            </a:pPr>
            <a:r>
              <a:rPr lang="hr-HR" sz="2000" smtClean="0">
                <a:solidFill>
                  <a:srgbClr val="000000"/>
                </a:solidFill>
                <a:latin typeface="+mj-lt"/>
                <a:cs typeface="Arial" pitchFamily="34" charset="0"/>
              </a:rPr>
              <a:t>Svake godine sve </a:t>
            </a:r>
            <a:r>
              <a:rPr lang="ta-IN" sz="2000" smtClean="0">
                <a:solidFill>
                  <a:srgbClr val="000000"/>
                </a:solidFill>
                <a:latin typeface="+mj-lt"/>
              </a:rPr>
              <a:t>je </a:t>
            </a:r>
            <a:r>
              <a:rPr lang="hr-HR" sz="2000" smtClean="0">
                <a:solidFill>
                  <a:srgbClr val="000000"/>
                </a:solidFill>
                <a:latin typeface="+mj-lt"/>
                <a:cs typeface="Arial" pitchFamily="34" charset="0"/>
              </a:rPr>
              <a:t>više sudionika..</a:t>
            </a:r>
            <a:r>
              <a:rPr lang="ta-IN" sz="2000" smtClean="0">
                <a:solidFill>
                  <a:srgbClr val="000000"/>
                </a:solidFill>
                <a:latin typeface="+mj-lt"/>
              </a:rPr>
              <a:t>.</a:t>
            </a:r>
            <a:endParaRPr lang="hr-HR" sz="200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13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7908925" y="15224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88" y="3990837"/>
            <a:ext cx="3498850" cy="234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5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 ZAŠTO SUDJELOVATI</a:t>
            </a:r>
          </a:p>
        </p:txBody>
      </p:sp>
      <p:pic>
        <p:nvPicPr>
          <p:cNvPr id="5126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350" y="1187658"/>
            <a:ext cx="5060950" cy="54107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8000" lvl="0" indent="-288000" defTabSz="914400" eaLnBrk="0" hangingPunct="0">
              <a:spcBef>
                <a:spcPct val="20000"/>
              </a:spcBef>
              <a:spcAft>
                <a:spcPts val="1200"/>
              </a:spcAft>
              <a:buClr>
                <a:srgbClr val="B80000"/>
              </a:buClr>
              <a:buSzPct val="125000"/>
              <a:buFont typeface="Arial" pitchFamily="34" charset="0"/>
              <a:buChar char="•"/>
            </a:pPr>
            <a:r>
              <a:rPr lang="ta-IN">
                <a:solidFill>
                  <a:srgbClr val="1F1F1F"/>
                </a:solidFill>
                <a:latin typeface="Century Gothic"/>
              </a:rPr>
              <a:t>Prilika </a:t>
            </a:r>
            <a:r>
              <a:rPr lang="hr-HR">
                <a:solidFill>
                  <a:srgbClr val="1F1F1F"/>
                </a:solidFill>
                <a:latin typeface="Century Gothic"/>
                <a:cs typeface="Latha" pitchFamily="34" charset="0"/>
              </a:rPr>
              <a:t>da suradnjom s međunarodnim brendom pokažete svoj talent i vještinu</a:t>
            </a:r>
            <a:r>
              <a:rPr lang="hr-HR" smtClean="0">
                <a:solidFill>
                  <a:srgbClr val="1F1F1F"/>
                </a:solidFill>
                <a:latin typeface="Century Gothic"/>
                <a:cs typeface="Latha" pitchFamily="34" charset="0"/>
              </a:rPr>
              <a:t>.</a:t>
            </a:r>
            <a:endParaRPr lang="hr-HR" smtClean="0">
              <a:latin typeface="+mj-lt"/>
            </a:endParaRP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ta-IN" smtClean="0">
                <a:latin typeface="+mj-lt"/>
              </a:rPr>
              <a:t>Upoznavanje </a:t>
            </a:r>
            <a:r>
              <a:rPr lang="ta-IN">
                <a:latin typeface="+mj-lt"/>
              </a:rPr>
              <a:t>studenata iz drugih europskih zemalja</a:t>
            </a:r>
            <a:r>
              <a:rPr lang="hr-HR">
                <a:latin typeface="+mj-lt"/>
                <a:cs typeface="Latha" pitchFamily="34" charset="0"/>
              </a:rPr>
              <a:t>.</a:t>
            </a: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>
                <a:latin typeface="+mj-lt"/>
                <a:cs typeface="Latha" pitchFamily="34" charset="0"/>
              </a:rPr>
              <a:t>O</a:t>
            </a:r>
            <a:r>
              <a:rPr lang="ta-IN">
                <a:latin typeface="+mj-lt"/>
              </a:rPr>
              <a:t>tkrivanje novih </a:t>
            </a:r>
            <a:r>
              <a:rPr lang="hr-HR">
                <a:latin typeface="+mj-lt"/>
                <a:cs typeface="Latha" pitchFamily="34" charset="0"/>
              </a:rPr>
              <a:t>umjetničkih formi</a:t>
            </a:r>
            <a:endParaRPr lang="hr-HR">
              <a:latin typeface="+mj-lt"/>
            </a:endParaRP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ta-IN">
                <a:latin typeface="+mj-lt"/>
              </a:rPr>
              <a:t>Susreti s profesionalcima</a:t>
            </a:r>
            <a:r>
              <a:rPr lang="hr-HR">
                <a:latin typeface="+mj-lt"/>
                <a:cs typeface="Latha" pitchFamily="34" charset="0"/>
              </a:rPr>
              <a:t>.</a:t>
            </a:r>
            <a:endParaRPr lang="hr-HR">
              <a:latin typeface="+mj-lt"/>
            </a:endParaRP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/>
            </a:pPr>
            <a:r>
              <a:rPr lang="hr-HR">
                <a:latin typeface="+mj-lt"/>
                <a:cs typeface="Latha" pitchFamily="34" charset="0"/>
              </a:rPr>
              <a:t>Prepoznatljivost i publicitet: primjer Filmska noć uz Chevrolet u Hollywoodu u listopadu 2012. - </a:t>
            </a:r>
            <a:r>
              <a:rPr lang="it-IT">
                <a:latin typeface="+mj-lt"/>
                <a:cs typeface="Latha" pitchFamily="34" charset="0"/>
              </a:rPr>
              <a:t>panelisti su bili top hollywoodski producenti Avatara, Titanica, Transformersa, Armagedona</a:t>
            </a:r>
            <a:r>
              <a:rPr lang="it-IT" smtClean="0">
                <a:latin typeface="+mj-lt"/>
                <a:cs typeface="Latha" pitchFamily="34" charset="0"/>
              </a:rPr>
              <a:t>...</a:t>
            </a:r>
            <a:endParaRPr lang="hr-HR" smtClean="0">
              <a:latin typeface="+mj-lt"/>
              <a:cs typeface="Latha" pitchFamily="34" charset="0"/>
            </a:endParaRPr>
          </a:p>
          <a:p>
            <a:pPr marL="288000" lvl="0" indent="-288000" defTabSz="914400" eaLnBrk="0" hangingPunct="0">
              <a:spcBef>
                <a:spcPct val="20000"/>
              </a:spcBef>
              <a:spcAft>
                <a:spcPts val="1200"/>
              </a:spcAft>
              <a:buClr>
                <a:srgbClr val="B80000"/>
              </a:buClr>
              <a:buSzPct val="125000"/>
              <a:buFont typeface="Arial" pitchFamily="34" charset="0"/>
              <a:buChar char="•"/>
            </a:pPr>
            <a:r>
              <a:rPr lang="pl-PL">
                <a:solidFill>
                  <a:srgbClr val="1F1F1F"/>
                </a:solidFill>
                <a:latin typeface="Century Gothic"/>
                <a:cs typeface="Latha" pitchFamily="34" charset="0"/>
              </a:rPr>
              <a:t>Na kraju tu su i novčane nagrade koje dobro dođu svakom </a:t>
            </a:r>
            <a:r>
              <a:rPr lang="pl-PL" smtClean="0">
                <a:solidFill>
                  <a:srgbClr val="1F1F1F"/>
                </a:solidFill>
                <a:latin typeface="Century Gothic"/>
                <a:cs typeface="Latha" pitchFamily="34" charset="0"/>
              </a:rPr>
              <a:t>studentu</a:t>
            </a:r>
            <a:r>
              <a:rPr lang="ta-IN" smtClean="0">
                <a:latin typeface="+mj-lt"/>
              </a:rPr>
              <a:t/>
            </a:r>
            <a:br>
              <a:rPr lang="ta-IN" smtClean="0">
                <a:latin typeface="+mj-lt"/>
              </a:rPr>
            </a:br>
            <a:endParaRPr lang="en-US">
              <a:latin typeface="+mj-lt"/>
              <a:cs typeface="Latha" pitchFamily="34" charset="0"/>
            </a:endParaRPr>
          </a:p>
        </p:txBody>
      </p:sp>
      <p:pic>
        <p:nvPicPr>
          <p:cNvPr id="512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511550" y="1249363"/>
            <a:ext cx="5632450" cy="2124075"/>
          </a:xfrm>
          <a:solidFill>
            <a:schemeClr val="tx2"/>
          </a:solidFill>
        </p:spPr>
        <p:txBody>
          <a:bodyPr anchor="ctr"/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hr-HR" sz="1800" b="1" smtClean="0">
                <a:solidFill>
                  <a:schemeClr val="bg1"/>
                </a:solidFill>
                <a:latin typeface="+mj-lt"/>
                <a:ea typeface="ＭＳ Ｐゴシック" pitchFamily="34" charset="-128"/>
                <a:cs typeface="Latha" pitchFamily="34" charset="0"/>
              </a:rPr>
              <a:t>1914.</a:t>
            </a:r>
            <a:r>
              <a:rPr lang="ta-IN" sz="18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hr-HR" sz="18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   </a:t>
            </a:r>
            <a:r>
              <a:rPr lang="ta-IN" sz="18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nastaje</a:t>
            </a:r>
            <a:r>
              <a:rPr lang="hr-HR" sz="1800" smtClean="0">
                <a:solidFill>
                  <a:schemeClr val="bg1"/>
                </a:solidFill>
                <a:latin typeface="+mj-lt"/>
                <a:ea typeface="ＭＳ Ｐゴシック" pitchFamily="34" charset="-128"/>
                <a:cs typeface="Latha" pitchFamily="34" charset="0"/>
              </a:rPr>
              <a:t> logo u obliku leptir-mašne</a:t>
            </a:r>
            <a:endParaRPr lang="ta-IN" sz="1800" smtClean="0">
              <a:solidFill>
                <a:schemeClr val="bg1"/>
              </a:solidFill>
              <a:latin typeface="+mj-lt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hr-HR" sz="1800" b="1" smtClean="0">
                <a:solidFill>
                  <a:schemeClr val="bg1"/>
                </a:solidFill>
                <a:latin typeface="+mj-lt"/>
                <a:ea typeface="ＭＳ Ｐゴシック" pitchFamily="34" charset="-128"/>
                <a:cs typeface="Latha" pitchFamily="34" charset="0"/>
              </a:rPr>
              <a:t>1927.</a:t>
            </a:r>
            <a:r>
              <a:rPr lang="hr-HR" sz="1800" smtClean="0">
                <a:solidFill>
                  <a:schemeClr val="bg1"/>
                </a:solidFill>
                <a:latin typeface="+mj-lt"/>
                <a:ea typeface="ＭＳ Ｐゴシック" pitchFamily="34" charset="-128"/>
                <a:cs typeface="Latha" pitchFamily="34" charset="0"/>
              </a:rPr>
              <a:t>     </a:t>
            </a:r>
            <a:r>
              <a:rPr lang="ta-IN" sz="18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godine postaje </a:t>
            </a:r>
            <a:r>
              <a:rPr lang="hr-HR" sz="1800" smtClean="0">
                <a:solidFill>
                  <a:schemeClr val="bg1"/>
                </a:solidFill>
                <a:latin typeface="+mj-lt"/>
                <a:ea typeface="ＭＳ Ｐゴシック" pitchFamily="34" charset="-128"/>
                <a:cs typeface="Latha" pitchFamily="34" charset="0"/>
              </a:rPr>
              <a:t>tržišni lider u SAD-u</a:t>
            </a:r>
          </a:p>
        </p:txBody>
      </p:sp>
      <p:pic>
        <p:nvPicPr>
          <p:cNvPr id="6147" name="Picture 2" descr="slide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49363"/>
            <a:ext cx="22431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slid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37000"/>
            <a:ext cx="50133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O CHEVROLETU</a:t>
            </a:r>
          </a:p>
        </p:txBody>
      </p:sp>
      <p:pic>
        <p:nvPicPr>
          <p:cNvPr id="6150" name="Picture 4" descr="C:\Users\Korisnik\Desktop\chevy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288" y="4418013"/>
            <a:ext cx="2243137" cy="203200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ta-IN" b="1">
                <a:solidFill>
                  <a:schemeClr val="bg1"/>
                </a:solidFill>
                <a:latin typeface="+mj-lt"/>
              </a:rPr>
              <a:t>1911. </a:t>
            </a:r>
            <a:r>
              <a:rPr lang="hr-HR">
                <a:solidFill>
                  <a:schemeClr val="bg1"/>
                </a:solidFill>
                <a:latin typeface="+mj-lt"/>
                <a:cs typeface="Latha" pitchFamily="34" charset="0"/>
              </a:rPr>
              <a:t>švicarski emigrant</a:t>
            </a:r>
            <a:r>
              <a:rPr lang="en-US">
                <a:solidFill>
                  <a:schemeClr val="bg1"/>
                </a:solidFill>
                <a:latin typeface="+mj-lt"/>
                <a:cs typeface="Latha" pitchFamily="34" charset="0"/>
              </a:rPr>
              <a:t> Louis Chevrolet </a:t>
            </a:r>
            <a:r>
              <a:rPr lang="hr-HR">
                <a:solidFill>
                  <a:schemeClr val="bg1"/>
                </a:solidFill>
                <a:latin typeface="+mj-lt"/>
                <a:cs typeface="Latha" pitchFamily="34" charset="0"/>
              </a:rPr>
              <a:t>i američki poduzetnik </a:t>
            </a:r>
            <a:r>
              <a:rPr lang="en-US">
                <a:solidFill>
                  <a:schemeClr val="bg1"/>
                </a:solidFill>
                <a:latin typeface="+mj-lt"/>
                <a:cs typeface="Latha" pitchFamily="34" charset="0"/>
              </a:rPr>
              <a:t>Billy Duran </a:t>
            </a:r>
            <a:r>
              <a:rPr lang="hr-HR">
                <a:solidFill>
                  <a:schemeClr val="bg1"/>
                </a:solidFill>
                <a:latin typeface="+mj-lt"/>
                <a:cs typeface="Latha" pitchFamily="34" charset="0"/>
              </a:rPr>
              <a:t>osnivaju </a:t>
            </a:r>
            <a:r>
              <a:rPr lang="en-US">
                <a:solidFill>
                  <a:schemeClr val="bg1"/>
                </a:solidFill>
                <a:latin typeface="+mj-lt"/>
                <a:cs typeface="Latha" pitchFamily="34" charset="0"/>
              </a:rPr>
              <a:t>Chevrolet</a:t>
            </a:r>
            <a:endParaRPr lang="hr-HR">
              <a:solidFill>
                <a:schemeClr val="bg1"/>
              </a:solidFill>
              <a:latin typeface="+mj-lt"/>
              <a:cs typeface="Latha" pitchFamily="34" charset="0"/>
            </a:endParaRPr>
          </a:p>
        </p:txBody>
      </p:sp>
      <p:pic>
        <p:nvPicPr>
          <p:cNvPr id="615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887413" y="1266825"/>
            <a:ext cx="3360737" cy="2541588"/>
          </a:xfrm>
          <a:solidFill>
            <a:schemeClr val="tx2"/>
          </a:solidFill>
        </p:spPr>
        <p:txBody>
          <a:bodyPr anchor="ctr"/>
          <a:lstStyle/>
          <a:p>
            <a:pPr marL="252000" indent="-252000" eaLnBrk="1" hangingPunct="1">
              <a:spcBef>
                <a:spcPts val="0"/>
              </a:spcBef>
              <a:spcAft>
                <a:spcPts val="1800"/>
              </a:spcAft>
              <a:buClr>
                <a:schemeClr val="bg1">
                  <a:lumMod val="95000"/>
                </a:schemeClr>
              </a:buClr>
              <a:buSzPct val="125000"/>
              <a:defRPr/>
            </a:pPr>
            <a:r>
              <a:rPr lang="hr-HR" sz="1600" b="1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1935. </a:t>
            </a:r>
            <a:r>
              <a:rPr lang="hr-HR" sz="160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L</a:t>
            </a:r>
            <a:r>
              <a:rPr lang="hr-HR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ansiran prvi </a:t>
            </a:r>
            <a:r>
              <a:rPr lang="de-CH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SUV</a:t>
            </a:r>
            <a:r>
              <a:rPr lang="hr-HR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 na svijetu: Chevrolet</a:t>
            </a:r>
            <a:r>
              <a:rPr lang="de-CH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 Suburban</a:t>
            </a:r>
            <a:endParaRPr lang="hr-HR" sz="1600" smtClean="0">
              <a:solidFill>
                <a:schemeClr val="bg1"/>
              </a:solidFill>
              <a:latin typeface="+mj-lt"/>
              <a:ea typeface="ＭＳ Ｐゴシック" pitchFamily="34" charset="-128"/>
            </a:endParaRPr>
          </a:p>
          <a:p>
            <a:pPr marL="252000" indent="-252000" eaLnBrk="1" hangingPunct="1">
              <a:spcBef>
                <a:spcPts val="0"/>
              </a:spcBef>
              <a:spcAft>
                <a:spcPts val="1800"/>
              </a:spcAft>
              <a:buClr>
                <a:schemeClr val="bg1">
                  <a:lumMod val="95000"/>
                </a:schemeClr>
              </a:buClr>
              <a:buSzPct val="125000"/>
              <a:defRPr/>
            </a:pPr>
            <a:r>
              <a:rPr lang="en-US" altLang="ko-KR" sz="1600" b="1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1953</a:t>
            </a:r>
            <a:r>
              <a:rPr lang="hr-HR" altLang="ko-KR" sz="1600" b="1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. </a:t>
            </a:r>
            <a:r>
              <a:rPr lang="hr-HR" altLang="ko-KR" sz="160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P</a:t>
            </a:r>
            <a:r>
              <a:rPr lang="hr-HR" altLang="ko-KR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rvi sportski automobil iz serijske proizvodnje</a:t>
            </a:r>
            <a:r>
              <a:rPr lang="en-US" altLang="ko-KR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: Corvette</a:t>
            </a:r>
            <a:endParaRPr lang="ta-IN" altLang="ko-KR" sz="1600" smtClean="0">
              <a:solidFill>
                <a:schemeClr val="bg1"/>
              </a:solidFill>
              <a:latin typeface="+mj-lt"/>
            </a:endParaRPr>
          </a:p>
          <a:p>
            <a:pPr marL="252000" indent="-252000" eaLnBrk="1" hangingPunct="1">
              <a:spcBef>
                <a:spcPts val="0"/>
              </a:spcBef>
              <a:spcAft>
                <a:spcPts val="1800"/>
              </a:spcAft>
              <a:buClr>
                <a:schemeClr val="bg1">
                  <a:lumMod val="95000"/>
                </a:schemeClr>
              </a:buClr>
              <a:buSzPct val="125000"/>
              <a:defRPr/>
            </a:pPr>
            <a:r>
              <a:rPr lang="en-US" sz="1600" b="1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2005</a:t>
            </a:r>
            <a:r>
              <a:rPr lang="hr-HR" sz="1600" b="1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. </a:t>
            </a:r>
            <a:r>
              <a:rPr lang="en-US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Chevrolet </a:t>
            </a:r>
            <a:r>
              <a:rPr lang="hr-HR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je ponovno predstavljen u Europi</a:t>
            </a:r>
            <a:r>
              <a:rPr lang="en-US" sz="160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 </a:t>
            </a:r>
          </a:p>
        </p:txBody>
      </p:sp>
      <p:pic>
        <p:nvPicPr>
          <p:cNvPr id="7171" name="Picture 5" descr="slid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957638"/>
            <a:ext cx="383063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3956050"/>
            <a:ext cx="3360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O CHEVROLETU</a:t>
            </a:r>
          </a:p>
        </p:txBody>
      </p:sp>
      <p:pic>
        <p:nvPicPr>
          <p:cNvPr id="7174" name="Picture 4" descr="C:\Users\Korisnik\Desktop\chevy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Spark-Aveo-Cruze-Capti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266825"/>
            <a:ext cx="383063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7413" y="3956050"/>
            <a:ext cx="3360737" cy="2519363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4438650" y="3956050"/>
            <a:ext cx="3830638" cy="2519363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4438650" y="1266825"/>
            <a:ext cx="3830638" cy="2519363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717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Korisnik\Desktop\images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"/>
            <a:ext cx="3376246" cy="33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847725" y="2435225"/>
            <a:ext cx="7872413" cy="15065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125000"/>
              <a:defRPr/>
            </a:pPr>
            <a:r>
              <a:rPr lang="ta-IN" sz="2000" smtClean="0">
                <a:latin typeface="+mj-lt"/>
                <a:ea typeface="ＭＳ Ｐゴシック" pitchFamily="34" charset="-128"/>
              </a:rPr>
              <a:t>Chevrolet je četvrti najveći automobilski brend</a:t>
            </a:r>
            <a:r>
              <a:rPr lang="hr-HR" sz="2000" smtClean="0">
                <a:latin typeface="+mj-lt"/>
                <a:ea typeface="ＭＳ Ｐゴシック" pitchFamily="34" charset="-128"/>
              </a:rPr>
              <a:t> u svijetu</a:t>
            </a:r>
            <a:endParaRPr lang="hr-HR" sz="2000">
              <a:latin typeface="+mj-lt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125000"/>
              <a:defRPr/>
            </a:pPr>
            <a:r>
              <a:rPr lang="ta-IN" sz="2000" smtClean="0">
                <a:latin typeface="+mj-lt"/>
                <a:ea typeface="ＭＳ Ｐゴシック" pitchFamily="34" charset="-128"/>
              </a:rPr>
              <a:t>S</a:t>
            </a:r>
            <a:r>
              <a:rPr lang="hr-HR" sz="2000">
                <a:latin typeface="+mj-lt"/>
                <a:ea typeface="ＭＳ Ｐゴシック" pitchFamily="34" charset="-128"/>
                <a:cs typeface="Latha" pitchFamily="34" charset="0"/>
              </a:rPr>
              <a:t>vakih </a:t>
            </a:r>
            <a:r>
              <a:rPr lang="ta-IN" sz="2000">
                <a:latin typeface="+mj-lt"/>
                <a:ea typeface="ＭＳ Ｐゴシック" pitchFamily="34" charset="-128"/>
              </a:rPr>
              <a:t>7</a:t>
            </a:r>
            <a:r>
              <a:rPr lang="hr-HR" sz="2000">
                <a:latin typeface="+mj-lt"/>
                <a:ea typeface="ＭＳ Ｐゴシック" pitchFamily="34" charset="-128"/>
                <a:cs typeface="Latha" pitchFamily="34" charset="0"/>
              </a:rPr>
              <a:t> sekundi</a:t>
            </a:r>
            <a:r>
              <a:rPr lang="ta-IN" sz="2000">
                <a:latin typeface="+mj-lt"/>
                <a:ea typeface="ＭＳ Ｐゴシック" pitchFamily="34" charset="-128"/>
              </a:rPr>
              <a:t> </a:t>
            </a:r>
            <a:r>
              <a:rPr lang="hr-HR" sz="2000">
                <a:latin typeface="+mj-lt"/>
                <a:ea typeface="ＭＳ Ｐゴシック" pitchFamily="34" charset="-128"/>
                <a:cs typeface="Latha" pitchFamily="34" charset="0"/>
              </a:rPr>
              <a:t>proda se 1 </a:t>
            </a:r>
            <a:r>
              <a:rPr lang="ta-IN" sz="2000">
                <a:latin typeface="+mj-lt"/>
                <a:ea typeface="ＭＳ Ｐゴシック" pitchFamily="34" charset="-128"/>
              </a:rPr>
              <a:t>C</a:t>
            </a:r>
            <a:r>
              <a:rPr lang="hr-HR" sz="2000">
                <a:latin typeface="+mj-lt"/>
                <a:ea typeface="ＭＳ Ｐゴシック" pitchFamily="34" charset="-128"/>
                <a:cs typeface="Latha" pitchFamily="34" charset="0"/>
              </a:rPr>
              <a:t>hevrolet</a:t>
            </a:r>
            <a:endParaRPr lang="en-US" sz="2000" b="1" smtClean="0">
              <a:latin typeface="+mj-lt"/>
              <a:ea typeface="ＭＳ Ｐゴシック" pitchFamily="34" charset="-128"/>
              <a:cs typeface="Latha" pitchFamily="34" charset="0"/>
            </a:endParaRPr>
          </a:p>
        </p:txBody>
      </p:sp>
      <p:pic>
        <p:nvPicPr>
          <p:cNvPr id="8196" name="Picture 4" descr="101006_Orlando_7er_Gruppe_high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9288"/>
            <a:ext cx="91440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itle 1"/>
          <p:cNvSpPr txBox="1">
            <a:spLocks/>
          </p:cNvSpPr>
          <p:nvPr/>
        </p:nvSpPr>
        <p:spPr bwMode="auto">
          <a:xfrm>
            <a:off x="384175" y="0"/>
            <a:ext cx="5300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CHEVROLET DANAS</a:t>
            </a:r>
          </a:p>
        </p:txBody>
      </p:sp>
      <p:pic>
        <p:nvPicPr>
          <p:cNvPr id="8198" name="Picture 4" descr="C:\Users\Korisnik\Desktop\chevy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Korisnik\Desktop\cache_500_400_3_ProductImageNewBOGO_5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"/>
            <a:ext cx="3940150" cy="359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463550" y="3870325"/>
            <a:ext cx="3476625" cy="25923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>
            <a:spAutoFit/>
          </a:bodyPr>
          <a:lstStyle/>
          <a:p>
            <a:pPr marL="285750" indent="-285750">
              <a:spcBef>
                <a:spcPts val="3000"/>
              </a:spcBef>
              <a:buClr>
                <a:schemeClr val="bg1">
                  <a:lumMod val="9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lang="hr-HR">
                <a:solidFill>
                  <a:schemeClr val="bg1"/>
                </a:solidFill>
                <a:latin typeface="+mj-lt"/>
              </a:rPr>
              <a:t>Ovogodišnja tema MKC-a je NOGOMETNI FENOMEN  </a:t>
            </a:r>
          </a:p>
          <a:p>
            <a:pPr marL="285750" indent="-285750">
              <a:spcBef>
                <a:spcPts val="3000"/>
              </a:spcBef>
              <a:buClr>
                <a:schemeClr val="bg1">
                  <a:lumMod val="9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lang="hr-HR">
                <a:solidFill>
                  <a:schemeClr val="bg1"/>
                </a:solidFill>
                <a:latin typeface="+mj-lt"/>
              </a:rPr>
              <a:t>Chevrolet od nedavno sponzorira mega popularni Manchester United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384175" y="0"/>
            <a:ext cx="6215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TEMA NATJEČAJA</a:t>
            </a:r>
          </a:p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MLADI KREATIVNI CHEVROLET 2013.</a:t>
            </a:r>
          </a:p>
        </p:txBody>
      </p:sp>
      <p:pic>
        <p:nvPicPr>
          <p:cNvPr id="9221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40175" y="3870325"/>
            <a:ext cx="4827588" cy="25923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/>
              <a:t>TO IMPLEMENT VIDEO FROM</a:t>
            </a:r>
          </a:p>
          <a:p>
            <a:pPr algn="ctr">
              <a:defRPr/>
            </a:pPr>
            <a:r>
              <a:rPr lang="hr-HR">
                <a:hlinkClick r:id="rId4"/>
              </a:rPr>
              <a:t>http://www.youtube.com/watch?v=XB9IA29IsP4</a:t>
            </a:r>
            <a:r>
              <a:rPr lang="hr-HR"/>
              <a:t> 17,3 Mb</a:t>
            </a:r>
          </a:p>
        </p:txBody>
      </p:sp>
      <p:sp>
        <p:nvSpPr>
          <p:cNvPr id="3" name="Rectangle 2"/>
          <p:cNvSpPr/>
          <p:nvPr/>
        </p:nvSpPr>
        <p:spPr>
          <a:xfrm>
            <a:off x="582613" y="2005013"/>
            <a:ext cx="7989887" cy="1338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r-HR">
                <a:latin typeface="+mj-lt"/>
              </a:rPr>
              <a:t>“Neki ga vole, drugi žive za njega, dok je neke još potrebno dodatno motivirati . Najpopularniji sport na svijetu potiče zapanjujuće razine strasti, emocija i iščekivanja”</a:t>
            </a:r>
          </a:p>
        </p:txBody>
      </p:sp>
      <p:pic>
        <p:nvPicPr>
          <p:cNvPr id="92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Korisnik\Desktop\ad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1450" y="1776413"/>
            <a:ext cx="8799513" cy="492601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85738" y="1916113"/>
            <a:ext cx="8785225" cy="4710112"/>
          </a:xfrm>
        </p:spPr>
        <p:txBody>
          <a:bodyPr/>
          <a:lstStyle/>
          <a:p>
            <a:pPr eaLnBrk="1" hangingPunct="1">
              <a:lnSpc>
                <a:spcPct val="170000"/>
              </a:lnSpc>
              <a:buClr>
                <a:schemeClr val="tx2"/>
              </a:buClr>
              <a:buSzPct val="125000"/>
              <a:defRPr/>
            </a:pPr>
            <a:r>
              <a:rPr lang="en-US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Sudjeluju studenti fakulteta primijenjenih umjetnosti koji podupiru</a:t>
            </a:r>
            <a:r>
              <a:rPr lang="hr-HR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Natje</a:t>
            </a:r>
            <a:r>
              <a:rPr lang="hr-HR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č</a:t>
            </a:r>
            <a:r>
              <a:rPr lang="en-US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aj</a:t>
            </a:r>
            <a:r>
              <a:rPr lang="hr-HR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:</a:t>
            </a:r>
            <a:endParaRPr lang="en-US" sz="1800" smtClean="0">
              <a:solidFill>
                <a:srgbClr val="000000"/>
              </a:solidFill>
              <a:latin typeface="+mj-lt"/>
              <a:ea typeface="ＭＳ Ｐゴシック" pitchFamily="34" charset="-128"/>
            </a:endParaRP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endParaRPr lang="hr-HR" sz="140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Akademija </a:t>
            </a:r>
            <a:r>
              <a:rPr lang="hr-HR" sz="1600">
                <a:solidFill>
                  <a:srgbClr val="000000"/>
                </a:solidFill>
              </a:rPr>
              <a:t>dramskih </a:t>
            </a:r>
            <a:r>
              <a:rPr lang="hr-HR" sz="1600" smtClean="0">
                <a:solidFill>
                  <a:srgbClr val="000000"/>
                </a:solidFill>
              </a:rPr>
              <a:t>umjetnosti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Grafički fakultet</a:t>
            </a:r>
            <a:endParaRPr lang="hr-HR" sz="160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Studij </a:t>
            </a:r>
            <a:r>
              <a:rPr lang="hr-HR" sz="1600">
                <a:solidFill>
                  <a:srgbClr val="000000"/>
                </a:solidFill>
              </a:rPr>
              <a:t>dizajna pri Arhitektonskom </a:t>
            </a:r>
            <a:r>
              <a:rPr lang="hr-HR" sz="1600" smtClean="0">
                <a:solidFill>
                  <a:srgbClr val="000000"/>
                </a:solidFill>
              </a:rPr>
              <a:t>fakultetu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Tekstilno-tehnološki fakultet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Umjetnička </a:t>
            </a:r>
            <a:r>
              <a:rPr lang="hr-HR" sz="1600">
                <a:solidFill>
                  <a:srgbClr val="000000"/>
                </a:solidFill>
              </a:rPr>
              <a:t>akademija </a:t>
            </a:r>
            <a:r>
              <a:rPr lang="hr-HR" sz="1600" smtClean="0">
                <a:solidFill>
                  <a:srgbClr val="000000"/>
                </a:solidFill>
              </a:rPr>
              <a:t>Split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Umjetnička </a:t>
            </a:r>
            <a:r>
              <a:rPr lang="hr-HR" sz="1600">
                <a:solidFill>
                  <a:srgbClr val="000000"/>
                </a:solidFill>
              </a:rPr>
              <a:t>akademija </a:t>
            </a:r>
            <a:r>
              <a:rPr lang="hr-HR" sz="1600" smtClean="0">
                <a:solidFill>
                  <a:srgbClr val="000000"/>
                </a:solidFill>
              </a:rPr>
              <a:t>Osijek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Akademija </a:t>
            </a:r>
            <a:r>
              <a:rPr lang="hr-HR" sz="1600">
                <a:solidFill>
                  <a:srgbClr val="000000"/>
                </a:solidFill>
              </a:rPr>
              <a:t>primijenjenih umjetnosti u </a:t>
            </a:r>
            <a:r>
              <a:rPr lang="hr-HR" sz="1600" smtClean="0">
                <a:solidFill>
                  <a:srgbClr val="000000"/>
                </a:solidFill>
              </a:rPr>
              <a:t>Rijeci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r>
              <a:rPr lang="hr-HR" sz="1600" smtClean="0">
                <a:solidFill>
                  <a:srgbClr val="000000"/>
                </a:solidFill>
              </a:rPr>
              <a:t>Akademija </a:t>
            </a:r>
            <a:r>
              <a:rPr lang="hr-HR" sz="1600">
                <a:solidFill>
                  <a:srgbClr val="000000"/>
                </a:solidFill>
              </a:rPr>
              <a:t>likovnih umjetnosti </a:t>
            </a:r>
            <a:r>
              <a:rPr lang="hr-HR" sz="1600" smtClean="0">
                <a:solidFill>
                  <a:srgbClr val="000000"/>
                </a:solidFill>
              </a:rPr>
              <a:t>Zagreb</a:t>
            </a: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endParaRPr lang="hr-HR" sz="140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tx2"/>
              </a:buClr>
              <a:buSzPct val="125000"/>
              <a:buFont typeface="+mj-lt"/>
              <a:buAutoNum type="arabicPeriod"/>
              <a:defRPr/>
            </a:pPr>
            <a:endParaRPr lang="hr-HR" sz="1400">
              <a:solidFill>
                <a:srgbClr val="000000"/>
              </a:solidFill>
            </a:endParaRPr>
          </a:p>
          <a:p>
            <a:pPr eaLnBrk="1" hangingPunct="1">
              <a:lnSpc>
                <a:spcPct val="170000"/>
              </a:lnSpc>
              <a:buClr>
                <a:schemeClr val="tx2"/>
              </a:buClr>
              <a:buSzPct val="125000"/>
              <a:defRPr/>
            </a:pPr>
            <a:r>
              <a:rPr lang="en-US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Studenti se mogu prijaviti samo jednim projektom po kategoriji</a:t>
            </a:r>
          </a:p>
          <a:p>
            <a:pPr eaLnBrk="1" hangingPunct="1">
              <a:lnSpc>
                <a:spcPct val="170000"/>
              </a:lnSpc>
              <a:buClr>
                <a:schemeClr val="tx2"/>
              </a:buClr>
              <a:buSzPct val="125000"/>
              <a:defRPr/>
            </a:pPr>
            <a:r>
              <a:rPr lang="en-US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Ne postoji kotizacija za sudjelovanje</a:t>
            </a:r>
            <a:br>
              <a:rPr lang="en-US" sz="180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</a:br>
            <a:endParaRPr lang="ta-IN" sz="180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170000"/>
              </a:lnSpc>
              <a:buFont typeface="Arial" pitchFamily="34" charset="0"/>
              <a:buNone/>
              <a:defRPr/>
            </a:pPr>
            <a:endParaRPr lang="en-US" sz="1800" smtClean="0">
              <a:solidFill>
                <a:srgbClr val="000000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10245" name="Title 1"/>
          <p:cNvSpPr txBox="1">
            <a:spLocks/>
          </p:cNvSpPr>
          <p:nvPr/>
        </p:nvSpPr>
        <p:spPr bwMode="auto">
          <a:xfrm>
            <a:off x="384175" y="0"/>
            <a:ext cx="6215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SUDIONICI</a:t>
            </a:r>
          </a:p>
          <a:p>
            <a:pPr eaLnBrk="1" hangingPunct="1"/>
            <a:r>
              <a:rPr lang="hr-HR" sz="2400">
                <a:solidFill>
                  <a:schemeClr val="tx2"/>
                </a:solidFill>
                <a:cs typeface="Arial" pitchFamily="34" charset="0"/>
              </a:rPr>
              <a:t>MLADI KREATIVNI CHEVROLET 2013.</a:t>
            </a:r>
          </a:p>
        </p:txBody>
      </p:sp>
      <p:pic>
        <p:nvPicPr>
          <p:cNvPr id="10246" name="Picture 4" descr="C:\Users\Korisnik\Desktop\chevy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00013"/>
            <a:ext cx="1247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41288"/>
            <a:ext cx="1206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F3F3F"/>
      </a:dk1>
      <a:lt1>
        <a:sysClr val="window" lastClr="FFFFFF"/>
      </a:lt1>
      <a:dk2>
        <a:srgbClr val="B80000"/>
      </a:dk2>
      <a:lt2>
        <a:srgbClr val="F2DCDB"/>
      </a:lt2>
      <a:accent1>
        <a:srgbClr val="B80000"/>
      </a:accent1>
      <a:accent2>
        <a:srgbClr val="D9969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32423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9284</TotalTime>
  <Words>790</Words>
  <Application>Microsoft Office PowerPoint</Application>
  <PresentationFormat>On-screen Show (4:3)</PresentationFormat>
  <Paragraphs>192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MLADI KREATIVNI CHEVROLET</vt:lpstr>
      <vt:lpstr>MLADI KREATIVNI CHEVROLET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Tajna Pavlovic</dc:creator>
  <cp:lastModifiedBy>Korisnik</cp:lastModifiedBy>
  <cp:revision>96</cp:revision>
  <dcterms:created xsi:type="dcterms:W3CDTF">2011-12-16T22:18:13Z</dcterms:created>
  <dcterms:modified xsi:type="dcterms:W3CDTF">2013-02-25T10:02:54Z</dcterms:modified>
</cp:coreProperties>
</file>