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18"/>
  </p:notesMasterIdLst>
  <p:handoutMasterIdLst>
    <p:handoutMasterId r:id="rId19"/>
  </p:handoutMasterIdLst>
  <p:sldIdLst>
    <p:sldId id="967" r:id="rId5"/>
    <p:sldId id="985" r:id="rId6"/>
    <p:sldId id="969" r:id="rId7"/>
    <p:sldId id="983" r:id="rId8"/>
    <p:sldId id="981" r:id="rId9"/>
    <p:sldId id="972" r:id="rId10"/>
    <p:sldId id="984" r:id="rId11"/>
    <p:sldId id="988" r:id="rId12"/>
    <p:sldId id="982" r:id="rId13"/>
    <p:sldId id="986" r:id="rId14"/>
    <p:sldId id="987" r:id="rId15"/>
    <p:sldId id="978" r:id="rId16"/>
    <p:sldId id="979" r:id="rId1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316EF4-5FC3-429E-B7F0-C3C14DB9653C}">
          <p14:sldIdLst>
            <p14:sldId id="967"/>
          </p14:sldIdLst>
        </p14:section>
        <p14:section name="Uvod" id="{9872C25D-5EF5-4083-BD68-63BA367969E0}">
          <p14:sldIdLst>
            <p14:sldId id="985"/>
            <p14:sldId id="969"/>
            <p14:sldId id="983"/>
          </p14:sldIdLst>
        </p14:section>
        <p14:section name="SSA" id="{168DE7E2-7D5D-400A-BCF4-9CB6DB252C6F}">
          <p14:sldIdLst>
            <p14:sldId id="981"/>
            <p14:sldId id="972"/>
            <p14:sldId id="984"/>
            <p14:sldId id="988"/>
          </p14:sldIdLst>
        </p14:section>
        <p14:section name="Ocjenjivanje i nagrade" id="{738DE2FC-27AE-45DA-A48F-57DF62AE89F0}">
          <p14:sldIdLst>
            <p14:sldId id="982"/>
            <p14:sldId id="986"/>
            <p14:sldId id="987"/>
          </p14:sldIdLst>
        </p14:section>
        <p14:section name="End" id="{7BCCC9E4-A971-4446-A622-35A295CE12C2}">
          <p14:sldIdLst>
            <p14:sldId id="978"/>
            <p14:sldId id="979"/>
          </p14:sldIdLst>
        </p14:section>
      </p14:sectionLst>
    </p:ex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FFFFFF"/>
    <a:srgbClr val="442359"/>
    <a:srgbClr val="505050"/>
    <a:srgbClr val="00FFFF"/>
    <a:srgbClr val="CC00CC"/>
    <a:srgbClr val="5F5F5F"/>
    <a:srgbClr val="FF99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3712" autoAdjust="0"/>
  </p:normalViewPr>
  <p:slideViewPr>
    <p:cSldViewPr>
      <p:cViewPr varScale="1">
        <p:scale>
          <a:sx n="87" d="100"/>
          <a:sy n="87" d="100"/>
        </p:scale>
        <p:origin x="370" y="72"/>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outlineViewPr>
    <p:cViewPr>
      <p:scale>
        <a:sx n="33" d="100"/>
        <a:sy n="33" d="100"/>
      </p:scale>
      <p:origin x="0" y="387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12/6/2012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12/6/2012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pPr algn="r" defTabSz="932688">
              <a:buNone/>
            </a:pPr>
            <a:fld id="{81331B57-0BE5-4F82-AA58-76F53EFF3ADA}" type="datetime8">
              <a:rPr lang="en-US" sz="1200" b="0" i="0">
                <a:latin typeface="Segoe UI"/>
                <a:ea typeface="+mn-ea"/>
                <a:cs typeface="+mn-cs"/>
              </a:rPr>
              <a:t>12/6/2012 1:23 PM</a:t>
            </a:fld>
            <a:endParaRPr lang="en-US" sz="1200" b="0" i="0">
              <a:latin typeface="Segoe UI"/>
              <a:ea typeface="+mn-ea"/>
              <a:cs typeface="+mn-cs"/>
            </a:endParaRPr>
          </a:p>
        </p:txBody>
      </p:sp>
      <p:sp>
        <p:nvSpPr>
          <p:cNvPr id="7" name="Slide Number Placeholder 6"/>
          <p:cNvSpPr>
            <a:spLocks noGrp="1"/>
          </p:cNvSpPr>
          <p:nvPr>
            <p:ph type="sldNum" sz="quarter" idx="13"/>
          </p:nvPr>
        </p:nvSpPr>
        <p:spPr/>
        <p:txBody>
          <a:bodyPr/>
          <a:lstStyle/>
          <a:p>
            <a:pPr algn="r" defTabSz="932688">
              <a:buNone/>
            </a:pPr>
            <a:fld id="{EC87E0CF-87F6-4B58-B8B8-DCAB2DAAF3CA}" type="slidenum">
              <a:rPr lang="en-US" sz="1200" b="0" i="0">
                <a:latin typeface="Segoe UI"/>
                <a:ea typeface="+mn-ea"/>
                <a:cs typeface="+mn-cs"/>
              </a:rPr>
              <a:t>13</a:t>
            </a:fld>
            <a:endParaRPr lang="en-US" sz="1200" b="0" i="0">
              <a:latin typeface="Segoe UI"/>
              <a:ea typeface="+mn-ea"/>
              <a:cs typeface="+mn-cs"/>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pPr marL="566928" indent="0" algn="l" defTabSz="932688">
              <a:buNone/>
            </a:pPr>
            <a:r>
              <a:rPr lang="en-US" sz="500" b="0" i="0">
                <a:solidFill>
                  <a:srgbClr val="000000"/>
                </a:solidFill>
                <a:latin typeface="Segoe UI"/>
                <a:ea typeface="+mn-ea"/>
                <a:cs typeface="+mn-cs"/>
              </a:rPr>
              <a:t>© 2010 Microsoft Corporation. Sva prava pridržana. Microsoft, Windows, Windows Vista i drugi nazivi proizvoda registrirani su zaštitni znaci i/ili zaštitni znaci u SAD-u i drugim državama.</a:t>
            </a:r>
          </a:p>
          <a:p>
            <a:pPr marL="566928" indent="0" algn="l" defTabSz="932688">
              <a:buNone/>
            </a:pPr>
            <a:r>
              <a:rPr lang="en-US" sz="500" b="0" i="0">
                <a:solidFill>
                  <a:srgbClr val="000000"/>
                </a:solidFill>
                <a:latin typeface="Segoe UI"/>
                <a:ea typeface="+mn-ea"/>
                <a:cs typeface="+mn-cs"/>
              </a:rPr>
              <a:t>Ovdje izloženi podaci isključivo su namijenjeni informiranju te predstavljaju tek trenutačne stavove tvrtke Microsoft Corporation na datum izdavanja.  Microsoft mora reagirati na promjenjive uvjete tržišta pa se ti podaci ne mogu protumačiti kao nešto na što se Microsoft obvezuje i Microsoft ne može jamčiti točnost nijednoga podatka nakon datuma izlaganja.  </a:t>
            </a:r>
            <a:br>
              <a:rPr lang="en-US" sz="500" b="0" i="0">
                <a:solidFill>
                  <a:srgbClr val="000000"/>
                </a:solidFill>
                <a:latin typeface="Segoe UI"/>
                <a:ea typeface="+mn-ea"/>
                <a:cs typeface="+mn-cs"/>
              </a:rPr>
            </a:br>
            <a:r>
              <a:rPr lang="en-US" sz="500" b="0" i="0">
                <a:solidFill>
                  <a:srgbClr val="000000"/>
                </a:solidFill>
                <a:latin typeface="Segoe UI"/>
                <a:ea typeface="+mn-ea"/>
                <a:cs typeface="+mn-cs"/>
              </a:rPr>
              <a:t>MICROSOFT U VEZI S OVDJE IZLOŽENIM PODACIMA NE DAJE NIKAKVA JAMSTVA, IZRIČITA, PODRAZUMIJEVANA NI ZAKONSKA.</a:t>
            </a:r>
          </a:p>
        </p:txBody>
      </p:sp>
    </p:spTree>
    <p:extLst>
      <p:ext uri="{BB962C8B-B14F-4D97-AF65-F5344CB8AC3E}">
        <p14:creationId xmlns:p14="http://schemas.microsoft.com/office/powerpoint/2010/main" val="1502233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flipH="1">
            <a:off x="-54942" y="-1257566"/>
            <a:ext cx="12491031" cy="832094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rgbClr val="00B050">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sp>
        <p:nvSpPr>
          <p:cNvPr id="12" name="Rectangle 11"/>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385" y="-891810"/>
            <a:ext cx="12436090" cy="8284350"/>
          </a:xfrm>
          <a:prstGeom prst="rect">
            <a:avLst/>
          </a:prstGeom>
        </p:spPr>
      </p:pic>
      <p:sp>
        <p:nvSpPr>
          <p:cNvPr id="7"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8"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lvl1pPr algn="l" defTabSz="932742" rtl="0" eaLnBrk="1" latinLnBrk="0" hangingPunct="1">
              <a:lnSpc>
                <a:spcPct val="90000"/>
              </a:lnSpc>
              <a:spcBef>
                <a:spcPct val="0"/>
              </a:spcBef>
              <a:buNone/>
              <a:defRPr lang="en-US" sz="5400" b="0" kern="1200" cap="none" spc="-102" baseline="0" dirty="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5319683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274638" y="1576388"/>
            <a:ext cx="2378075"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3"/>
          <p:cNvSpPr>
            <a:spLocks noGrp="1"/>
          </p:cNvSpPr>
          <p:nvPr>
            <p:ph sz="quarter" idx="11"/>
          </p:nvPr>
        </p:nvSpPr>
        <p:spPr>
          <a:xfrm>
            <a:off x="2926433" y="1577043"/>
            <a:ext cx="2378075"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Content Placeholder 3"/>
          <p:cNvSpPr>
            <a:spLocks noGrp="1"/>
          </p:cNvSpPr>
          <p:nvPr>
            <p:ph sz="quarter" idx="12"/>
          </p:nvPr>
        </p:nvSpPr>
        <p:spPr>
          <a:xfrm>
            <a:off x="5577503" y="1577043"/>
            <a:ext cx="2378075"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Content Placeholder 3"/>
          <p:cNvSpPr>
            <a:spLocks noGrp="1"/>
          </p:cNvSpPr>
          <p:nvPr>
            <p:ph sz="quarter" idx="13"/>
          </p:nvPr>
        </p:nvSpPr>
        <p:spPr>
          <a:xfrm>
            <a:off x="8229895" y="1577043"/>
            <a:ext cx="2378075"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572972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184" r:id="rId31"/>
    <p:sldLayoutId id="2147484093" r:id="rId32"/>
    <p:sldLayoutId id="2147484127" r:id="rId33"/>
    <p:sldLayoutId id="2147484128" r:id="rId34"/>
    <p:sldLayoutId id="2147484129" r:id="rId35"/>
    <p:sldLayoutId id="2147484094" r:id="rId36"/>
    <p:sldLayoutId id="2147484096" r:id="rId3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3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gif"/><Relationship Id="rId4" Type="http://schemas.openxmlformats.org/officeDocument/2006/relationships/image" Target="../media/image15.png"/><Relationship Id="rId9"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slideLayout" Target="../slideLayouts/slideLayout24.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24.xml"/><Relationship Id="rId5" Type="http://schemas.openxmlformats.org/officeDocument/2006/relationships/tags" Target="../tags/tag9.xml"/><Relationship Id="rId4" Type="http://schemas.openxmlformats.org/officeDocument/2006/relationships/tags" Target="../tags/tag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32688">
              <a:spcBef>
                <a:spcPts val="0"/>
              </a:spcBef>
            </a:pPr>
            <a:r>
              <a:rPr lang="pl-PL" sz="6000" dirty="0" smtClean="0">
                <a:cs typeface="Segoe UI"/>
              </a:rPr>
              <a:t>Software Startup Academy</a:t>
            </a:r>
            <a:endParaRPr lang="hr-HR" sz="6000" b="0" i="0" spc="-100" baseline="0" dirty="0">
              <a:latin typeface="Segoe UI Light"/>
              <a:ea typeface="+mn-ea"/>
              <a:cs typeface="Segoe UI"/>
            </a:endParaRPr>
          </a:p>
        </p:txBody>
      </p:sp>
      <p:sp>
        <p:nvSpPr>
          <p:cNvPr id="3" name="Subtitle 2"/>
          <p:cNvSpPr>
            <a:spLocks noGrp="1"/>
          </p:cNvSpPr>
          <p:nvPr>
            <p:ph type="body" sz="quarter" idx="14"/>
          </p:nvPr>
        </p:nvSpPr>
        <p:spPr/>
        <p:txBody>
          <a:bodyPr/>
          <a:lstStyle/>
          <a:p>
            <a:pPr defTabSz="932688">
              <a:spcBef>
                <a:spcPts val="768"/>
              </a:spcBef>
            </a:pPr>
            <a:r>
              <a:rPr lang="hr-HR" dirty="0" smtClean="0"/>
              <a:t>Marko Sever</a:t>
            </a:r>
          </a:p>
          <a:p>
            <a:pPr defTabSz="932688">
              <a:spcBef>
                <a:spcPts val="768"/>
              </a:spcBef>
            </a:pPr>
            <a:r>
              <a:rPr lang="hr-HR" smtClean="0"/>
              <a:t>v-maseve@microsoft.com</a:t>
            </a:r>
            <a:endParaRPr lang="hr-HR" dirty="0"/>
          </a:p>
        </p:txBody>
      </p:sp>
    </p:spTree>
    <p:extLst>
      <p:ext uri="{BB962C8B-B14F-4D97-AF65-F5344CB8AC3E}">
        <p14:creationId xmlns:p14="http://schemas.microsoft.com/office/powerpoint/2010/main" val="15897407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Kriteriji </a:t>
            </a:r>
            <a:endParaRPr lang="hr-HR" dirty="0"/>
          </a:p>
        </p:txBody>
      </p:sp>
      <p:graphicFrame>
        <p:nvGraphicFramePr>
          <p:cNvPr id="4" name="Table 3"/>
          <p:cNvGraphicFramePr>
            <a:graphicFrameLocks noGrp="1"/>
          </p:cNvGraphicFramePr>
          <p:nvPr>
            <p:extLst>
              <p:ext uri="{D42A27DB-BD31-4B8C-83A1-F6EECF244321}">
                <p14:modId xmlns:p14="http://schemas.microsoft.com/office/powerpoint/2010/main" val="1685936721"/>
              </p:ext>
            </p:extLst>
          </p:nvPr>
        </p:nvGraphicFramePr>
        <p:xfrm>
          <a:off x="458836" y="1394165"/>
          <a:ext cx="11428619" cy="4360783"/>
        </p:xfrm>
        <a:graphic>
          <a:graphicData uri="http://schemas.openxmlformats.org/drawingml/2006/table">
            <a:tbl>
              <a:tblPr firstRow="1" firstCol="1" bandRow="1">
                <a:tableStyleId>{073A0DAA-6AF3-43AB-8588-CEC1D06C72B9}</a:tableStyleId>
              </a:tblPr>
              <a:tblGrid>
                <a:gridCol w="1553207"/>
                <a:gridCol w="8046632"/>
                <a:gridCol w="1828780"/>
              </a:tblGrid>
              <a:tr h="365756">
                <a:tc>
                  <a:txBody>
                    <a:bodyPr/>
                    <a:lstStyle/>
                    <a:p>
                      <a:pPr>
                        <a:spcAft>
                          <a:spcPts val="0"/>
                        </a:spcAft>
                      </a:pPr>
                      <a:r>
                        <a:rPr lang="hr-HR" sz="2000" dirty="0" smtClean="0">
                          <a:effectLst/>
                        </a:rPr>
                        <a:t>Kriteriji </a:t>
                      </a:r>
                      <a:endParaRPr lang="hr-HR" sz="2400" dirty="0">
                        <a:effectLst/>
                        <a:latin typeface="Times New Roman" panose="02020603050405020304" pitchFamily="18" charset="0"/>
                        <a:ea typeface="Calibri" panose="020F0502020204030204" pitchFamily="34" charset="0"/>
                      </a:endParaRPr>
                    </a:p>
                  </a:txBody>
                  <a:tcPr marL="37215" marR="37215" marT="0" marB="0"/>
                </a:tc>
                <a:tc>
                  <a:txBody>
                    <a:bodyPr/>
                    <a:lstStyle/>
                    <a:p>
                      <a:pPr>
                        <a:spcAft>
                          <a:spcPts val="0"/>
                        </a:spcAft>
                      </a:pPr>
                      <a:r>
                        <a:rPr lang="hr-HR" sz="2000" dirty="0" smtClean="0">
                          <a:effectLst/>
                        </a:rPr>
                        <a:t>Opis </a:t>
                      </a:r>
                      <a:endParaRPr lang="hr-HR" sz="2400" dirty="0">
                        <a:effectLst/>
                        <a:latin typeface="Times New Roman" panose="02020603050405020304" pitchFamily="18" charset="0"/>
                        <a:ea typeface="Calibri" panose="020F0502020204030204" pitchFamily="34" charset="0"/>
                      </a:endParaRPr>
                    </a:p>
                  </a:txBody>
                  <a:tcPr marL="37215" marR="37215" marT="0" marB="0"/>
                </a:tc>
                <a:tc>
                  <a:txBody>
                    <a:bodyPr/>
                    <a:lstStyle/>
                    <a:p>
                      <a:pPr>
                        <a:spcAft>
                          <a:spcPts val="0"/>
                        </a:spcAft>
                      </a:pPr>
                      <a:r>
                        <a:rPr lang="hr-HR" sz="2000" dirty="0" smtClean="0">
                          <a:effectLst/>
                        </a:rPr>
                        <a:t>Težinski faktor </a:t>
                      </a:r>
                      <a:endParaRPr lang="hr-HR" sz="2400" dirty="0">
                        <a:effectLst/>
                        <a:latin typeface="Times New Roman" panose="02020603050405020304" pitchFamily="18" charset="0"/>
                        <a:ea typeface="Calibri" panose="020F0502020204030204" pitchFamily="34" charset="0"/>
                      </a:endParaRPr>
                    </a:p>
                  </a:txBody>
                  <a:tcPr marL="37215" marR="37215" marT="0" marB="0"/>
                </a:tc>
              </a:tr>
              <a:tr h="1469555">
                <a:tc>
                  <a:txBody>
                    <a:bodyPr/>
                    <a:lstStyle/>
                    <a:p>
                      <a:pPr>
                        <a:spcAft>
                          <a:spcPts val="0"/>
                        </a:spcAft>
                      </a:pPr>
                      <a:r>
                        <a:rPr lang="hr-HR" sz="2000" dirty="0" smtClean="0">
                          <a:effectLst/>
                        </a:rPr>
                        <a:t>Inovacija </a:t>
                      </a:r>
                      <a:endParaRPr lang="hr-HR" sz="2400" dirty="0">
                        <a:effectLst/>
                        <a:latin typeface="Times New Roman" panose="02020603050405020304" pitchFamily="18" charset="0"/>
                        <a:ea typeface="Calibri" panose="020F0502020204030204" pitchFamily="34" charset="0"/>
                      </a:endParaRPr>
                    </a:p>
                  </a:txBody>
                  <a:tcPr marL="37215" marR="37215" marT="0" marB="0"/>
                </a:tc>
                <a:tc>
                  <a:txBody>
                    <a:bodyPr/>
                    <a:lstStyle/>
                    <a:p>
                      <a:pPr>
                        <a:spcAft>
                          <a:spcPts val="0"/>
                        </a:spcAft>
                      </a:pPr>
                      <a:r>
                        <a:rPr lang="hr-HR" sz="2000" dirty="0" smtClean="0">
                          <a:effectLst/>
                        </a:rPr>
                        <a:t>Koliko inovativno je rješenje? Da li daje potpuno</a:t>
                      </a:r>
                      <a:r>
                        <a:rPr lang="hr-HR" sz="2000" baseline="0" dirty="0" smtClean="0">
                          <a:effectLst/>
                        </a:rPr>
                        <a:t> nove funkcionalnosti ili zamjetno popravlja aplikacije koje su već na tržištu?</a:t>
                      </a:r>
                      <a:endParaRPr lang="hr-HR" sz="2400" dirty="0">
                        <a:effectLst/>
                        <a:latin typeface="Times New Roman" panose="02020603050405020304" pitchFamily="18" charset="0"/>
                        <a:ea typeface="Calibri" panose="020F0502020204030204" pitchFamily="34" charset="0"/>
                      </a:endParaRPr>
                    </a:p>
                  </a:txBody>
                  <a:tcPr marL="37215" marR="37215" marT="0" marB="0"/>
                </a:tc>
                <a:tc>
                  <a:txBody>
                    <a:bodyPr/>
                    <a:lstStyle/>
                    <a:p>
                      <a:pPr algn="r">
                        <a:spcAft>
                          <a:spcPts val="0"/>
                        </a:spcAft>
                      </a:pPr>
                      <a:r>
                        <a:rPr lang="hr-HR" sz="2000">
                          <a:effectLst/>
                        </a:rPr>
                        <a:t>45% </a:t>
                      </a:r>
                      <a:endParaRPr lang="hr-HR" sz="2400">
                        <a:effectLst/>
                        <a:latin typeface="Times New Roman" panose="02020603050405020304" pitchFamily="18" charset="0"/>
                        <a:ea typeface="Calibri" panose="020F0502020204030204" pitchFamily="34" charset="0"/>
                      </a:endParaRPr>
                    </a:p>
                  </a:txBody>
                  <a:tcPr marL="37215" marR="37215" marT="0" marB="0"/>
                </a:tc>
              </a:tr>
              <a:tr h="816420">
                <a:tc>
                  <a:txBody>
                    <a:bodyPr/>
                    <a:lstStyle/>
                    <a:p>
                      <a:pPr>
                        <a:spcAft>
                          <a:spcPts val="0"/>
                        </a:spcAft>
                      </a:pPr>
                      <a:r>
                        <a:rPr lang="hr-HR" sz="2000" dirty="0" smtClean="0">
                          <a:effectLst/>
                          <a:latin typeface="+mn-lt"/>
                          <a:ea typeface="+mn-ea"/>
                        </a:rPr>
                        <a:t>Učinak</a:t>
                      </a:r>
                      <a:endParaRPr lang="hr-HR" sz="2400" dirty="0">
                        <a:effectLst/>
                        <a:latin typeface="Times New Roman" panose="02020603050405020304" pitchFamily="18" charset="0"/>
                        <a:ea typeface="Calibri" panose="020F0502020204030204" pitchFamily="34" charset="0"/>
                      </a:endParaRPr>
                    </a:p>
                  </a:txBody>
                  <a:tcPr marL="37215" marR="37215" marT="0" marB="0"/>
                </a:tc>
                <a:tc>
                  <a:txBody>
                    <a:bodyPr/>
                    <a:lstStyle/>
                    <a:p>
                      <a:pPr>
                        <a:spcAft>
                          <a:spcPts val="0"/>
                        </a:spcAft>
                      </a:pPr>
                      <a:r>
                        <a:rPr lang="hr-HR" sz="2000" dirty="0" smtClean="0">
                          <a:effectLst/>
                        </a:rPr>
                        <a:t>Koliko je stvarni</a:t>
                      </a:r>
                      <a:r>
                        <a:rPr lang="hr-HR" sz="2000" baseline="0" dirty="0" smtClean="0">
                          <a:effectLst/>
                        </a:rPr>
                        <a:t> učinak aplikacija? Koliko je za očekivati široka adopcija i/ili utjecaj na broj korisnika ili institucija? Ima li šanse da aplikacija će promijeniti način kako je softver pisan ili dizajniran? Da li je rješenje komercijalno moguć?</a:t>
                      </a:r>
                      <a:endParaRPr lang="hr-HR" sz="2400" dirty="0">
                        <a:effectLst/>
                        <a:latin typeface="Times New Roman" panose="02020603050405020304" pitchFamily="18" charset="0"/>
                        <a:ea typeface="Calibri" panose="020F0502020204030204" pitchFamily="34" charset="0"/>
                      </a:endParaRPr>
                    </a:p>
                  </a:txBody>
                  <a:tcPr marL="37215" marR="37215" marT="0" marB="0"/>
                </a:tc>
                <a:tc>
                  <a:txBody>
                    <a:bodyPr/>
                    <a:lstStyle/>
                    <a:p>
                      <a:pPr algn="r">
                        <a:spcAft>
                          <a:spcPts val="0"/>
                        </a:spcAft>
                      </a:pPr>
                      <a:r>
                        <a:rPr lang="hr-HR" sz="2000">
                          <a:effectLst/>
                        </a:rPr>
                        <a:t>30% </a:t>
                      </a:r>
                      <a:endParaRPr lang="hr-HR" sz="2400">
                        <a:effectLst/>
                        <a:latin typeface="Times New Roman" panose="02020603050405020304" pitchFamily="18" charset="0"/>
                        <a:ea typeface="Calibri" panose="020F0502020204030204" pitchFamily="34" charset="0"/>
                      </a:endParaRPr>
                    </a:p>
                  </a:txBody>
                  <a:tcPr marL="37215" marR="37215" marT="0" marB="0"/>
                </a:tc>
              </a:tr>
              <a:tr h="1306272">
                <a:tc>
                  <a:txBody>
                    <a:bodyPr/>
                    <a:lstStyle/>
                    <a:p>
                      <a:pPr>
                        <a:spcAft>
                          <a:spcPts val="0"/>
                        </a:spcAft>
                      </a:pPr>
                      <a:r>
                        <a:rPr lang="hr-HR" sz="2000" dirty="0" smtClean="0">
                          <a:effectLst/>
                        </a:rPr>
                        <a:t>Egzekucija </a:t>
                      </a:r>
                      <a:endParaRPr lang="hr-HR" sz="2400" dirty="0">
                        <a:effectLst/>
                        <a:latin typeface="Times New Roman" panose="02020603050405020304" pitchFamily="18" charset="0"/>
                        <a:ea typeface="Calibri" panose="020F0502020204030204" pitchFamily="34" charset="0"/>
                      </a:endParaRPr>
                    </a:p>
                  </a:txBody>
                  <a:tcPr marL="37215" marR="37215" marT="0" marB="0"/>
                </a:tc>
                <a:tc>
                  <a:txBody>
                    <a:bodyPr/>
                    <a:lstStyle/>
                    <a:p>
                      <a:pPr>
                        <a:spcAft>
                          <a:spcPts val="0"/>
                        </a:spcAft>
                      </a:pPr>
                      <a:r>
                        <a:rPr lang="hr-HR" sz="2000" dirty="0" smtClean="0">
                          <a:effectLst/>
                        </a:rPr>
                        <a:t>Koliko dobro je napravljena aplikacija?</a:t>
                      </a:r>
                      <a:r>
                        <a:rPr lang="hr-HR" sz="2000" baseline="0" dirty="0" smtClean="0">
                          <a:effectLst/>
                        </a:rPr>
                        <a:t> Da li softver generalno radi kako je zamišljen koncept ili ideja? Koliko je dobro korisničko sučelje?</a:t>
                      </a:r>
                      <a:endParaRPr lang="hr-HR" sz="2400" dirty="0">
                        <a:effectLst/>
                        <a:latin typeface="Times New Roman" panose="02020603050405020304" pitchFamily="18" charset="0"/>
                        <a:ea typeface="Calibri" panose="020F0502020204030204" pitchFamily="34" charset="0"/>
                      </a:endParaRPr>
                    </a:p>
                  </a:txBody>
                  <a:tcPr marL="37215" marR="37215" marT="0" marB="0"/>
                </a:tc>
                <a:tc>
                  <a:txBody>
                    <a:bodyPr/>
                    <a:lstStyle/>
                    <a:p>
                      <a:pPr algn="r">
                        <a:spcAft>
                          <a:spcPts val="0"/>
                        </a:spcAft>
                      </a:pPr>
                      <a:r>
                        <a:rPr lang="hr-HR" sz="2000" dirty="0">
                          <a:effectLst/>
                        </a:rPr>
                        <a:t>25% </a:t>
                      </a:r>
                      <a:endParaRPr lang="hr-HR" sz="2400" dirty="0">
                        <a:effectLst/>
                        <a:latin typeface="Times New Roman" panose="02020603050405020304" pitchFamily="18" charset="0"/>
                        <a:ea typeface="Calibri" panose="020F0502020204030204" pitchFamily="34" charset="0"/>
                      </a:endParaRPr>
                    </a:p>
                  </a:txBody>
                  <a:tcPr marL="37215" marR="37215" marT="0" marB="0"/>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58836" y="6241160"/>
            <a:ext cx="2557752" cy="547906"/>
          </a:xfrm>
          <a:prstGeom prst="rect">
            <a:avLst/>
          </a:prstGeom>
        </p:spPr>
      </p:pic>
    </p:spTree>
    <p:extLst>
      <p:ext uri="{BB962C8B-B14F-4D97-AF65-F5344CB8AC3E}">
        <p14:creationId xmlns:p14="http://schemas.microsoft.com/office/powerpoint/2010/main" val="413122827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smtClean="0"/>
              <a:t>Nagrade</a:t>
            </a:r>
            <a:endParaRPr lang="hr-HR" dirty="0"/>
          </a:p>
        </p:txBody>
      </p:sp>
      <p:sp>
        <p:nvSpPr>
          <p:cNvPr id="4" name="Content Placeholder 2"/>
          <p:cNvSpPr txBox="1">
            <a:spLocks/>
          </p:cNvSpPr>
          <p:nvPr/>
        </p:nvSpPr>
        <p:spPr>
          <a:xfrm>
            <a:off x="366141" y="2136455"/>
            <a:ext cx="2834610" cy="2549514"/>
          </a:xfrm>
          <a:prstGeom prst="rect">
            <a:avLst/>
          </a:prstGeom>
          <a:solidFill>
            <a:srgbClr val="00B050"/>
          </a:solidFill>
        </p:spPr>
        <p:txBody>
          <a:bodyPr vert="horz" wrap="square" lIns="146304" tIns="91440" rIns="146304" bIns="91440" rtlCol="0" anchor="ctr">
            <a:norm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688">
              <a:spcBef>
                <a:spcPts val="960"/>
              </a:spcBef>
              <a:buFont typeface="Arial" pitchFamily="34" charset="0"/>
              <a:buNone/>
            </a:pPr>
            <a:r>
              <a:rPr lang="hr-HR" sz="2800" dirty="0" err="1" smtClean="0">
                <a:solidFill>
                  <a:schemeClr val="bg1"/>
                </a:solidFill>
              </a:rPr>
              <a:t>Visibility</a:t>
            </a:r>
            <a:endParaRPr lang="en-CA" sz="3200" dirty="0">
              <a:solidFill>
                <a:schemeClr val="bg1"/>
              </a:solidFill>
            </a:endParaRPr>
          </a:p>
        </p:txBody>
      </p:sp>
      <p:sp>
        <p:nvSpPr>
          <p:cNvPr id="5" name="Content Placeholder 2"/>
          <p:cNvSpPr txBox="1">
            <a:spLocks/>
          </p:cNvSpPr>
          <p:nvPr/>
        </p:nvSpPr>
        <p:spPr>
          <a:xfrm>
            <a:off x="3292189" y="2125677"/>
            <a:ext cx="2834610" cy="2549514"/>
          </a:xfrm>
          <a:prstGeom prst="rect">
            <a:avLst/>
          </a:prstGeom>
          <a:solidFill>
            <a:srgbClr val="00B050"/>
          </a:solidFill>
        </p:spPr>
        <p:txBody>
          <a:bodyPr vert="horz" wrap="square" lIns="146304" tIns="91440" rIns="146304" bIns="91440" rtlCol="0" anchor="ctr">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688">
              <a:spcBef>
                <a:spcPts val="960"/>
              </a:spcBef>
              <a:buNone/>
            </a:pPr>
            <a:r>
              <a:rPr lang="hr-HR" sz="2800" dirty="0" smtClean="0">
                <a:solidFill>
                  <a:schemeClr val="bg1"/>
                </a:solidFill>
              </a:rPr>
              <a:t>Certifikat o završenoj akademiji (SSA) svi koji završe sa projektom</a:t>
            </a:r>
            <a:endParaRPr lang="en-CA" sz="2800" dirty="0">
              <a:solidFill>
                <a:schemeClr val="bg1"/>
              </a:solidFill>
            </a:endParaRPr>
          </a:p>
        </p:txBody>
      </p:sp>
      <p:sp>
        <p:nvSpPr>
          <p:cNvPr id="6" name="Content Placeholder 2"/>
          <p:cNvSpPr txBox="1">
            <a:spLocks/>
          </p:cNvSpPr>
          <p:nvPr/>
        </p:nvSpPr>
        <p:spPr>
          <a:xfrm>
            <a:off x="6218238" y="2136455"/>
            <a:ext cx="2834610" cy="2549514"/>
          </a:xfrm>
          <a:prstGeom prst="rect">
            <a:avLst/>
          </a:prstGeom>
          <a:solidFill>
            <a:srgbClr val="00B050"/>
          </a:solidFill>
        </p:spPr>
        <p:txBody>
          <a:bodyPr vert="horz" wrap="square" lIns="146304" tIns="91440" rIns="146304" bIns="91440" rtlCol="0" anchor="ctr">
            <a:norm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688">
              <a:spcBef>
                <a:spcPts val="960"/>
              </a:spcBef>
              <a:buNone/>
            </a:pPr>
            <a:r>
              <a:rPr lang="hr-HR" sz="2800" dirty="0" err="1" smtClean="0">
                <a:solidFill>
                  <a:schemeClr val="bg1"/>
                </a:solidFill>
              </a:rPr>
              <a:t>Nejbolji</a:t>
            </a:r>
            <a:r>
              <a:rPr lang="hr-HR" sz="2800" dirty="0" smtClean="0">
                <a:solidFill>
                  <a:schemeClr val="bg1"/>
                </a:solidFill>
              </a:rPr>
              <a:t>(e) timovi(e) zovemo na </a:t>
            </a:r>
            <a:r>
              <a:rPr lang="hr-HR" sz="2800" dirty="0" err="1" smtClean="0">
                <a:solidFill>
                  <a:schemeClr val="bg1"/>
                </a:solidFill>
              </a:rPr>
              <a:t>WinDays</a:t>
            </a:r>
            <a:r>
              <a:rPr lang="hr-HR" sz="2800" dirty="0" smtClean="0">
                <a:solidFill>
                  <a:schemeClr val="bg1"/>
                </a:solidFill>
              </a:rPr>
              <a:t> 13 </a:t>
            </a:r>
            <a:endParaRPr lang="en-CA" sz="2800" dirty="0">
              <a:solidFill>
                <a:schemeClr val="bg1"/>
              </a:solidFill>
            </a:endParaRPr>
          </a:p>
        </p:txBody>
      </p:sp>
      <p:sp>
        <p:nvSpPr>
          <p:cNvPr id="7" name="Content Placeholder 2"/>
          <p:cNvSpPr txBox="1">
            <a:spLocks/>
          </p:cNvSpPr>
          <p:nvPr/>
        </p:nvSpPr>
        <p:spPr>
          <a:xfrm>
            <a:off x="9144285" y="2125677"/>
            <a:ext cx="2834610" cy="2549514"/>
          </a:xfrm>
          <a:prstGeom prst="rect">
            <a:avLst/>
          </a:prstGeom>
          <a:solidFill>
            <a:srgbClr val="00B050"/>
          </a:solidFill>
        </p:spPr>
        <p:txBody>
          <a:bodyPr vert="horz" wrap="square" lIns="146304" tIns="91440" rIns="146304" bIns="91440" rtlCol="0" anchor="ctr">
            <a:norm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688">
              <a:spcBef>
                <a:spcPts val="960"/>
              </a:spcBef>
              <a:buNone/>
            </a:pPr>
            <a:r>
              <a:rPr lang="hr-HR" sz="2800" dirty="0" smtClean="0">
                <a:solidFill>
                  <a:schemeClr val="bg1"/>
                </a:solidFill>
              </a:rPr>
              <a:t>Direktna sredstva za prvu implementaciju rješenja u iznosu od </a:t>
            </a:r>
            <a:r>
              <a:rPr lang="hr-HR" sz="2800" b="1" dirty="0" smtClean="0">
                <a:solidFill>
                  <a:schemeClr val="bg1"/>
                </a:solidFill>
              </a:rPr>
              <a:t>40.000 KN</a:t>
            </a:r>
            <a:endParaRPr lang="vi-VN" sz="2800" b="1" dirty="0">
              <a:solidFill>
                <a:schemeClr val="bg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58836" y="6241160"/>
            <a:ext cx="2557752" cy="547906"/>
          </a:xfrm>
          <a:prstGeom prst="rect">
            <a:avLst/>
          </a:prstGeom>
        </p:spPr>
      </p:pic>
    </p:spTree>
    <p:extLst>
      <p:ext uri="{BB962C8B-B14F-4D97-AF65-F5344CB8AC3E}">
        <p14:creationId xmlns:p14="http://schemas.microsoft.com/office/powerpoint/2010/main" val="1928383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7688" y="295275"/>
            <a:ext cx="11888787" cy="917575"/>
          </a:xfrm>
        </p:spPr>
        <p:txBody>
          <a:bodyPr/>
          <a:lstStyle/>
          <a:p>
            <a:pPr algn="l" defTabSz="932688">
              <a:lnSpc>
                <a:spcPct val="90000"/>
              </a:lnSpc>
              <a:spcBef>
                <a:spcPts val="0"/>
              </a:spcBef>
              <a:buNone/>
            </a:pPr>
            <a:r>
              <a:rPr lang="hr-HR" sz="5400" b="0" i="0" spc="-100" baseline="0" dirty="0" smtClean="0">
                <a:solidFill>
                  <a:schemeClr val="bg1">
                    <a:lumMod val="50000"/>
                  </a:schemeClr>
                </a:solidFill>
                <a:latin typeface="Segoe UI Light"/>
                <a:ea typeface="+mn-ea"/>
                <a:cs typeface="Segoe UI"/>
              </a:rPr>
              <a:t>Partneri</a:t>
            </a:r>
            <a:endParaRPr lang="hr-HR" sz="5400" b="0" i="0" spc="-100" baseline="0" dirty="0">
              <a:solidFill>
                <a:schemeClr val="bg1">
                  <a:lumMod val="50000"/>
                </a:schemeClr>
              </a:solidFill>
              <a:latin typeface="Segoe UI Light"/>
              <a:ea typeface="+mn-ea"/>
              <a:cs typeface="Segoe UI"/>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58836" y="6241160"/>
            <a:ext cx="2557752" cy="547906"/>
          </a:xfrm>
          <a:prstGeom prst="rect">
            <a:avLst/>
          </a:prstGeom>
        </p:spPr>
      </p:pic>
      <p:pic>
        <p:nvPicPr>
          <p:cNvPr id="15" name="Picture 14"/>
          <p:cNvPicPr>
            <a:picLocks noChangeAspect="1"/>
          </p:cNvPicPr>
          <p:nvPr/>
        </p:nvPicPr>
        <p:blipFill>
          <a:blip r:embed="rId3"/>
          <a:stretch>
            <a:fillRect/>
          </a:stretch>
        </p:blipFill>
        <p:spPr>
          <a:xfrm>
            <a:off x="167683" y="2294591"/>
            <a:ext cx="2102095" cy="1538647"/>
          </a:xfrm>
          <a:prstGeom prst="rect">
            <a:avLst/>
          </a:prstGeom>
        </p:spPr>
      </p:pic>
      <p:pic>
        <p:nvPicPr>
          <p:cNvPr id="3" name="Picture 2"/>
          <p:cNvPicPr>
            <a:picLocks noChangeAspect="1"/>
          </p:cNvPicPr>
          <p:nvPr/>
        </p:nvPicPr>
        <p:blipFill>
          <a:blip r:embed="rId4"/>
          <a:stretch>
            <a:fillRect/>
          </a:stretch>
        </p:blipFill>
        <p:spPr>
          <a:xfrm>
            <a:off x="2999125" y="2810810"/>
            <a:ext cx="2672643" cy="1003651"/>
          </a:xfrm>
          <a:prstGeom prst="rect">
            <a:avLst/>
          </a:prstGeom>
        </p:spPr>
      </p:pic>
      <p:pic>
        <p:nvPicPr>
          <p:cNvPr id="5" name="Picture 4"/>
          <p:cNvPicPr>
            <a:picLocks noChangeAspect="1"/>
          </p:cNvPicPr>
          <p:nvPr/>
        </p:nvPicPr>
        <p:blipFill>
          <a:blip r:embed="rId5"/>
          <a:stretch>
            <a:fillRect/>
          </a:stretch>
        </p:blipFill>
        <p:spPr>
          <a:xfrm>
            <a:off x="6401115" y="3168370"/>
            <a:ext cx="3239695" cy="669278"/>
          </a:xfrm>
          <a:prstGeom prst="rect">
            <a:avLst/>
          </a:prstGeom>
        </p:spPr>
      </p:pic>
      <p:pic>
        <p:nvPicPr>
          <p:cNvPr id="6" name="Picture 5"/>
          <p:cNvPicPr>
            <a:picLocks noChangeAspect="1"/>
          </p:cNvPicPr>
          <p:nvPr/>
        </p:nvPicPr>
        <p:blipFill>
          <a:blip r:embed="rId6"/>
          <a:stretch>
            <a:fillRect/>
          </a:stretch>
        </p:blipFill>
        <p:spPr>
          <a:xfrm>
            <a:off x="10370157" y="2840468"/>
            <a:ext cx="1720516" cy="998162"/>
          </a:xfrm>
          <a:prstGeom prst="rect">
            <a:avLst/>
          </a:prstGeom>
        </p:spPr>
      </p:pic>
      <p:pic>
        <p:nvPicPr>
          <p:cNvPr id="8" name="Picture 7"/>
          <p:cNvPicPr>
            <a:picLocks noChangeAspect="1"/>
          </p:cNvPicPr>
          <p:nvPr/>
        </p:nvPicPr>
        <p:blipFill>
          <a:blip r:embed="rId7"/>
          <a:stretch>
            <a:fillRect/>
          </a:stretch>
        </p:blipFill>
        <p:spPr>
          <a:xfrm>
            <a:off x="4724030" y="1238079"/>
            <a:ext cx="1895475" cy="93345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5677" y="4811301"/>
            <a:ext cx="776931" cy="1022627"/>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83693" y="4811301"/>
            <a:ext cx="1727984" cy="1063375"/>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12408" y="4811302"/>
            <a:ext cx="2108579" cy="908908"/>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10454" y="5152204"/>
            <a:ext cx="3756415" cy="662897"/>
          </a:xfrm>
          <a:prstGeom prst="rect">
            <a:avLst/>
          </a:prstGeom>
        </p:spPr>
      </p:pic>
    </p:spTree>
    <p:extLst>
      <p:ext uri="{BB962C8B-B14F-4D97-AF65-F5344CB8AC3E}">
        <p14:creationId xmlns:p14="http://schemas.microsoft.com/office/powerpoint/2010/main" val="387766089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
        <p:nvSpPr>
          <p:cNvPr id="4"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l" defTabSz="932688">
              <a:buNone/>
            </a:pPr>
            <a:r>
              <a:rPr lang="en-US" sz="700" b="0" i="0" dirty="0">
                <a:latin typeface="Segoe UI"/>
                <a:ea typeface="+mn-ea"/>
                <a:cs typeface="Segoe UI"/>
              </a:rPr>
              <a:t>© 2012 Microsoft Corporation. </a:t>
            </a:r>
            <a:r>
              <a:rPr lang="en-US" sz="700" b="0" i="0" dirty="0" err="1">
                <a:latin typeface="Segoe UI"/>
                <a:ea typeface="+mn-ea"/>
                <a:cs typeface="Segoe UI"/>
              </a:rPr>
              <a:t>Sva</a:t>
            </a:r>
            <a:r>
              <a:rPr lang="en-US" sz="700" b="0" i="0" dirty="0">
                <a:latin typeface="Segoe UI"/>
                <a:ea typeface="+mn-ea"/>
                <a:cs typeface="Segoe UI"/>
              </a:rPr>
              <a:t> </a:t>
            </a:r>
            <a:r>
              <a:rPr lang="en-US" sz="700" b="0" i="0" dirty="0" err="1">
                <a:latin typeface="Segoe UI"/>
                <a:ea typeface="+mn-ea"/>
                <a:cs typeface="Segoe UI"/>
              </a:rPr>
              <a:t>prava</a:t>
            </a:r>
            <a:r>
              <a:rPr lang="en-US" sz="700" b="0" i="0" dirty="0">
                <a:latin typeface="Segoe UI"/>
                <a:ea typeface="+mn-ea"/>
                <a:cs typeface="Segoe UI"/>
              </a:rPr>
              <a:t> </a:t>
            </a:r>
            <a:r>
              <a:rPr lang="en-US" sz="700" b="0" i="0" dirty="0" err="1">
                <a:latin typeface="Segoe UI"/>
                <a:ea typeface="+mn-ea"/>
                <a:cs typeface="Segoe UI"/>
              </a:rPr>
              <a:t>pridržana</a:t>
            </a:r>
            <a:r>
              <a:rPr lang="en-US" sz="700" b="0" i="0" dirty="0">
                <a:latin typeface="Segoe UI"/>
                <a:ea typeface="+mn-ea"/>
                <a:cs typeface="Segoe UI"/>
              </a:rPr>
              <a:t>. Microsoft, Windows, Windows Vista i </a:t>
            </a:r>
            <a:r>
              <a:rPr lang="en-US" sz="700" b="0" i="0" dirty="0" err="1">
                <a:latin typeface="Segoe UI"/>
                <a:ea typeface="+mn-ea"/>
                <a:cs typeface="Segoe UI"/>
              </a:rPr>
              <a:t>drugi</a:t>
            </a:r>
            <a:r>
              <a:rPr lang="en-US" sz="700" b="0" i="0" dirty="0">
                <a:latin typeface="Segoe UI"/>
                <a:ea typeface="+mn-ea"/>
                <a:cs typeface="Segoe UI"/>
              </a:rPr>
              <a:t> </a:t>
            </a:r>
            <a:r>
              <a:rPr lang="en-US" sz="700" b="0" i="0" dirty="0" err="1">
                <a:latin typeface="Segoe UI"/>
                <a:ea typeface="+mn-ea"/>
                <a:cs typeface="Segoe UI"/>
              </a:rPr>
              <a:t>nazivi</a:t>
            </a:r>
            <a:r>
              <a:rPr lang="en-US" sz="700" b="0" i="0" dirty="0">
                <a:latin typeface="Segoe UI"/>
                <a:ea typeface="+mn-ea"/>
                <a:cs typeface="Segoe UI"/>
              </a:rPr>
              <a:t> </a:t>
            </a:r>
            <a:r>
              <a:rPr lang="en-US" sz="700" b="0" i="0" dirty="0" err="1">
                <a:latin typeface="Segoe UI"/>
                <a:ea typeface="+mn-ea"/>
                <a:cs typeface="Segoe UI"/>
              </a:rPr>
              <a:t>proizvoda</a:t>
            </a:r>
            <a:r>
              <a:rPr lang="en-US" sz="700" b="0" i="0" dirty="0">
                <a:latin typeface="Segoe UI"/>
                <a:ea typeface="+mn-ea"/>
                <a:cs typeface="Segoe UI"/>
              </a:rPr>
              <a:t> </a:t>
            </a:r>
            <a:r>
              <a:rPr lang="en-US" sz="700" b="0" i="0" dirty="0" err="1">
                <a:latin typeface="Segoe UI"/>
                <a:ea typeface="+mn-ea"/>
                <a:cs typeface="Segoe UI"/>
              </a:rPr>
              <a:t>registrirani</a:t>
            </a:r>
            <a:r>
              <a:rPr lang="en-US" sz="700" b="0" i="0" dirty="0">
                <a:latin typeface="Segoe UI"/>
                <a:ea typeface="+mn-ea"/>
                <a:cs typeface="Segoe UI"/>
              </a:rPr>
              <a:t> </a:t>
            </a:r>
            <a:r>
              <a:rPr lang="en-US" sz="700" b="0" i="0" dirty="0" err="1">
                <a:latin typeface="Segoe UI"/>
                <a:ea typeface="+mn-ea"/>
                <a:cs typeface="Segoe UI"/>
              </a:rPr>
              <a:t>su</a:t>
            </a:r>
            <a:r>
              <a:rPr lang="en-US" sz="700" b="0" i="0" dirty="0">
                <a:latin typeface="Segoe UI"/>
                <a:ea typeface="+mn-ea"/>
                <a:cs typeface="Segoe UI"/>
              </a:rPr>
              <a:t> </a:t>
            </a:r>
            <a:r>
              <a:rPr lang="en-US" sz="700" b="0" i="0" dirty="0" err="1">
                <a:latin typeface="Segoe UI"/>
                <a:ea typeface="+mn-ea"/>
                <a:cs typeface="Segoe UI"/>
              </a:rPr>
              <a:t>zaštitni</a:t>
            </a:r>
            <a:r>
              <a:rPr lang="en-US" sz="700" b="0" i="0" dirty="0">
                <a:latin typeface="Segoe UI"/>
                <a:ea typeface="+mn-ea"/>
                <a:cs typeface="Segoe UI"/>
              </a:rPr>
              <a:t> </a:t>
            </a:r>
            <a:r>
              <a:rPr lang="en-US" sz="700" b="0" i="0" dirty="0" err="1">
                <a:latin typeface="Segoe UI"/>
                <a:ea typeface="+mn-ea"/>
                <a:cs typeface="Segoe UI"/>
              </a:rPr>
              <a:t>znaci</a:t>
            </a:r>
            <a:r>
              <a:rPr lang="en-US" sz="700" b="0" i="0" dirty="0">
                <a:latin typeface="Segoe UI"/>
                <a:ea typeface="+mn-ea"/>
                <a:cs typeface="Segoe UI"/>
              </a:rPr>
              <a:t> i/</a:t>
            </a:r>
            <a:r>
              <a:rPr lang="en-US" sz="700" b="0" i="0" dirty="0" err="1">
                <a:latin typeface="Segoe UI"/>
                <a:ea typeface="+mn-ea"/>
                <a:cs typeface="Segoe UI"/>
              </a:rPr>
              <a:t>ili</a:t>
            </a:r>
            <a:r>
              <a:rPr lang="en-US" sz="700" b="0" i="0" dirty="0">
                <a:latin typeface="Segoe UI"/>
                <a:ea typeface="+mn-ea"/>
                <a:cs typeface="Segoe UI"/>
              </a:rPr>
              <a:t> </a:t>
            </a:r>
            <a:r>
              <a:rPr lang="en-US" sz="700" b="0" i="0" dirty="0" err="1">
                <a:latin typeface="Segoe UI"/>
                <a:ea typeface="+mn-ea"/>
                <a:cs typeface="Segoe UI"/>
              </a:rPr>
              <a:t>zaštitni</a:t>
            </a:r>
            <a:r>
              <a:rPr lang="en-US" sz="700" b="0" i="0" dirty="0">
                <a:latin typeface="Segoe UI"/>
                <a:ea typeface="+mn-ea"/>
                <a:cs typeface="Segoe UI"/>
              </a:rPr>
              <a:t> </a:t>
            </a:r>
            <a:r>
              <a:rPr lang="en-US" sz="700" b="0" i="0" dirty="0" err="1">
                <a:latin typeface="Segoe UI"/>
                <a:ea typeface="+mn-ea"/>
                <a:cs typeface="Segoe UI"/>
              </a:rPr>
              <a:t>znaci</a:t>
            </a:r>
            <a:r>
              <a:rPr lang="en-US" sz="700" b="0" i="0" dirty="0">
                <a:latin typeface="Segoe UI"/>
                <a:ea typeface="+mn-ea"/>
                <a:cs typeface="Segoe UI"/>
              </a:rPr>
              <a:t> u SAD-u i </a:t>
            </a:r>
            <a:r>
              <a:rPr lang="en-US" sz="700" b="0" i="0" dirty="0" err="1">
                <a:latin typeface="Segoe UI"/>
                <a:ea typeface="+mn-ea"/>
                <a:cs typeface="Segoe UI"/>
              </a:rPr>
              <a:t>drugim</a:t>
            </a:r>
            <a:r>
              <a:rPr lang="en-US" sz="700" b="0" i="0" dirty="0">
                <a:latin typeface="Segoe UI"/>
                <a:ea typeface="+mn-ea"/>
                <a:cs typeface="Segoe UI"/>
              </a:rPr>
              <a:t> </a:t>
            </a:r>
            <a:r>
              <a:rPr lang="en-US" sz="700" b="0" i="0" dirty="0" err="1">
                <a:latin typeface="Segoe UI"/>
                <a:ea typeface="+mn-ea"/>
                <a:cs typeface="Segoe UI"/>
              </a:rPr>
              <a:t>državama</a:t>
            </a:r>
            <a:r>
              <a:rPr lang="en-US" sz="700" b="0" i="0" dirty="0">
                <a:latin typeface="Segoe UI"/>
                <a:ea typeface="+mn-ea"/>
                <a:cs typeface="Segoe UI"/>
              </a:rPr>
              <a:t>.</a:t>
            </a:r>
          </a:p>
          <a:p>
            <a:pPr algn="l" defTabSz="932688">
              <a:buNone/>
            </a:pPr>
            <a:r>
              <a:rPr lang="en-US" sz="700" b="0" i="0" dirty="0" err="1">
                <a:latin typeface="Segoe UI"/>
                <a:ea typeface="+mn-ea"/>
                <a:cs typeface="Segoe UI"/>
              </a:rPr>
              <a:t>Ovdje</a:t>
            </a:r>
            <a:r>
              <a:rPr lang="en-US" sz="700" b="0" i="0" dirty="0">
                <a:latin typeface="Segoe UI"/>
                <a:ea typeface="+mn-ea"/>
                <a:cs typeface="Segoe UI"/>
              </a:rPr>
              <a:t> </a:t>
            </a:r>
            <a:r>
              <a:rPr lang="en-US" sz="700" b="0" i="0" dirty="0" err="1">
                <a:latin typeface="Segoe UI"/>
                <a:ea typeface="+mn-ea"/>
                <a:cs typeface="Segoe UI"/>
              </a:rPr>
              <a:t>izloženi</a:t>
            </a:r>
            <a:r>
              <a:rPr lang="en-US" sz="700" b="0" i="0" dirty="0">
                <a:latin typeface="Segoe UI"/>
                <a:ea typeface="+mn-ea"/>
                <a:cs typeface="Segoe UI"/>
              </a:rPr>
              <a:t> </a:t>
            </a:r>
            <a:r>
              <a:rPr lang="en-US" sz="700" b="0" i="0" dirty="0" err="1">
                <a:latin typeface="Segoe UI"/>
                <a:ea typeface="+mn-ea"/>
                <a:cs typeface="Segoe UI"/>
              </a:rPr>
              <a:t>podaci</a:t>
            </a:r>
            <a:r>
              <a:rPr lang="en-US" sz="700" b="0" i="0" dirty="0">
                <a:latin typeface="Segoe UI"/>
                <a:ea typeface="+mn-ea"/>
                <a:cs typeface="Segoe UI"/>
              </a:rPr>
              <a:t> </a:t>
            </a:r>
            <a:r>
              <a:rPr lang="en-US" sz="700" b="0" i="0" dirty="0" err="1">
                <a:latin typeface="Segoe UI"/>
                <a:ea typeface="+mn-ea"/>
                <a:cs typeface="Segoe UI"/>
              </a:rPr>
              <a:t>isključivo</a:t>
            </a:r>
            <a:r>
              <a:rPr lang="en-US" sz="700" b="0" i="0" dirty="0">
                <a:latin typeface="Segoe UI"/>
                <a:ea typeface="+mn-ea"/>
                <a:cs typeface="Segoe UI"/>
              </a:rPr>
              <a:t> </a:t>
            </a:r>
            <a:r>
              <a:rPr lang="en-US" sz="700" b="0" i="0" dirty="0" err="1">
                <a:latin typeface="Segoe UI"/>
                <a:ea typeface="+mn-ea"/>
                <a:cs typeface="Segoe UI"/>
              </a:rPr>
              <a:t>su</a:t>
            </a:r>
            <a:r>
              <a:rPr lang="en-US" sz="700" b="0" i="0" dirty="0">
                <a:latin typeface="Segoe UI"/>
                <a:ea typeface="+mn-ea"/>
                <a:cs typeface="Segoe UI"/>
              </a:rPr>
              <a:t> </a:t>
            </a:r>
            <a:r>
              <a:rPr lang="en-US" sz="700" b="0" i="0" dirty="0" err="1">
                <a:latin typeface="Segoe UI"/>
                <a:ea typeface="+mn-ea"/>
                <a:cs typeface="Segoe UI"/>
              </a:rPr>
              <a:t>namijenjeni</a:t>
            </a:r>
            <a:r>
              <a:rPr lang="en-US" sz="700" b="0" i="0" dirty="0">
                <a:latin typeface="Segoe UI"/>
                <a:ea typeface="+mn-ea"/>
                <a:cs typeface="Segoe UI"/>
              </a:rPr>
              <a:t> </a:t>
            </a:r>
            <a:r>
              <a:rPr lang="en-US" sz="700" b="0" i="0" dirty="0" err="1">
                <a:latin typeface="Segoe UI"/>
                <a:ea typeface="+mn-ea"/>
                <a:cs typeface="Segoe UI"/>
              </a:rPr>
              <a:t>informiranju</a:t>
            </a:r>
            <a:r>
              <a:rPr lang="en-US" sz="700" b="0" i="0" dirty="0">
                <a:latin typeface="Segoe UI"/>
                <a:ea typeface="+mn-ea"/>
                <a:cs typeface="Segoe UI"/>
              </a:rPr>
              <a:t> </a:t>
            </a:r>
            <a:r>
              <a:rPr lang="en-US" sz="700" b="0" i="0" dirty="0" err="1">
                <a:latin typeface="Segoe UI"/>
                <a:ea typeface="+mn-ea"/>
                <a:cs typeface="Segoe UI"/>
              </a:rPr>
              <a:t>te</a:t>
            </a:r>
            <a:r>
              <a:rPr lang="en-US" sz="700" b="0" i="0" dirty="0">
                <a:latin typeface="Segoe UI"/>
                <a:ea typeface="+mn-ea"/>
                <a:cs typeface="Segoe UI"/>
              </a:rPr>
              <a:t> </a:t>
            </a:r>
            <a:r>
              <a:rPr lang="en-US" sz="700" b="0" i="0" dirty="0" err="1">
                <a:latin typeface="Segoe UI"/>
                <a:ea typeface="+mn-ea"/>
                <a:cs typeface="Segoe UI"/>
              </a:rPr>
              <a:t>predstavljaju</a:t>
            </a:r>
            <a:r>
              <a:rPr lang="en-US" sz="700" b="0" i="0" dirty="0">
                <a:latin typeface="Segoe UI"/>
                <a:ea typeface="+mn-ea"/>
                <a:cs typeface="Segoe UI"/>
              </a:rPr>
              <a:t> </a:t>
            </a:r>
            <a:r>
              <a:rPr lang="en-US" sz="700" b="0" i="0" dirty="0" err="1">
                <a:latin typeface="Segoe UI"/>
                <a:ea typeface="+mn-ea"/>
                <a:cs typeface="Segoe UI"/>
              </a:rPr>
              <a:t>tek</a:t>
            </a:r>
            <a:r>
              <a:rPr lang="en-US" sz="700" b="0" i="0" dirty="0">
                <a:latin typeface="Segoe UI"/>
                <a:ea typeface="+mn-ea"/>
                <a:cs typeface="Segoe UI"/>
              </a:rPr>
              <a:t> </a:t>
            </a:r>
            <a:r>
              <a:rPr lang="en-US" sz="700" b="0" i="0" dirty="0" err="1">
                <a:latin typeface="Segoe UI"/>
                <a:ea typeface="+mn-ea"/>
                <a:cs typeface="Segoe UI"/>
              </a:rPr>
              <a:t>trenutačne</a:t>
            </a:r>
            <a:r>
              <a:rPr lang="en-US" sz="700" b="0" i="0" dirty="0">
                <a:latin typeface="Segoe UI"/>
                <a:ea typeface="+mn-ea"/>
                <a:cs typeface="Segoe UI"/>
              </a:rPr>
              <a:t> </a:t>
            </a:r>
            <a:r>
              <a:rPr lang="en-US" sz="700" b="0" i="0" dirty="0" err="1">
                <a:latin typeface="Segoe UI"/>
                <a:ea typeface="+mn-ea"/>
                <a:cs typeface="Segoe UI"/>
              </a:rPr>
              <a:t>stavove</a:t>
            </a:r>
            <a:r>
              <a:rPr lang="en-US" sz="700" b="0" i="0" dirty="0">
                <a:latin typeface="Segoe UI"/>
                <a:ea typeface="+mn-ea"/>
                <a:cs typeface="Segoe UI"/>
              </a:rPr>
              <a:t> </a:t>
            </a:r>
            <a:r>
              <a:rPr lang="en-US" sz="700" b="0" i="0" dirty="0" err="1">
                <a:latin typeface="Segoe UI"/>
                <a:ea typeface="+mn-ea"/>
                <a:cs typeface="Segoe UI"/>
              </a:rPr>
              <a:t>tvrtke</a:t>
            </a:r>
            <a:r>
              <a:rPr lang="en-US" sz="700" b="0" i="0" dirty="0">
                <a:latin typeface="Segoe UI"/>
                <a:ea typeface="+mn-ea"/>
                <a:cs typeface="Segoe UI"/>
              </a:rPr>
              <a:t> Microsoft Corporation </a:t>
            </a:r>
            <a:r>
              <a:rPr lang="en-US" sz="700" b="0" i="0" dirty="0" err="1">
                <a:latin typeface="Segoe UI"/>
                <a:ea typeface="+mn-ea"/>
                <a:cs typeface="Segoe UI"/>
              </a:rPr>
              <a:t>na</a:t>
            </a:r>
            <a:r>
              <a:rPr lang="en-US" sz="700" b="0" i="0" dirty="0">
                <a:latin typeface="Segoe UI"/>
                <a:ea typeface="+mn-ea"/>
                <a:cs typeface="Segoe UI"/>
              </a:rPr>
              <a:t> datum </a:t>
            </a:r>
            <a:r>
              <a:rPr lang="en-US" sz="700" b="0" i="0" dirty="0" err="1">
                <a:latin typeface="Segoe UI"/>
                <a:ea typeface="+mn-ea"/>
                <a:cs typeface="Segoe UI"/>
              </a:rPr>
              <a:t>izdavanja</a:t>
            </a:r>
            <a:r>
              <a:rPr lang="en-US" sz="700" b="0" i="0" dirty="0">
                <a:latin typeface="Segoe UI"/>
                <a:ea typeface="+mn-ea"/>
                <a:cs typeface="Segoe UI"/>
              </a:rPr>
              <a:t>.  Microsoft </a:t>
            </a:r>
            <a:r>
              <a:rPr lang="en-US" sz="700" b="0" i="0" dirty="0" err="1">
                <a:latin typeface="Segoe UI"/>
                <a:ea typeface="+mn-ea"/>
                <a:cs typeface="Segoe UI"/>
              </a:rPr>
              <a:t>mora</a:t>
            </a:r>
            <a:r>
              <a:rPr lang="en-US" sz="700" b="0" i="0" dirty="0">
                <a:latin typeface="Segoe UI"/>
                <a:ea typeface="+mn-ea"/>
                <a:cs typeface="Segoe UI"/>
              </a:rPr>
              <a:t> </a:t>
            </a:r>
            <a:r>
              <a:rPr lang="en-US" sz="700" b="0" i="0" dirty="0" err="1">
                <a:latin typeface="Segoe UI"/>
                <a:ea typeface="+mn-ea"/>
                <a:cs typeface="Segoe UI"/>
              </a:rPr>
              <a:t>reagirati</a:t>
            </a:r>
            <a:r>
              <a:rPr lang="en-US" sz="700" b="0" i="0" dirty="0">
                <a:latin typeface="Segoe UI"/>
                <a:ea typeface="+mn-ea"/>
                <a:cs typeface="Segoe UI"/>
              </a:rPr>
              <a:t> </a:t>
            </a:r>
            <a:r>
              <a:rPr lang="en-US" sz="700" b="0" i="0" dirty="0" err="1">
                <a:latin typeface="Segoe UI"/>
                <a:ea typeface="+mn-ea"/>
                <a:cs typeface="Segoe UI"/>
              </a:rPr>
              <a:t>na</a:t>
            </a:r>
            <a:r>
              <a:rPr lang="en-US" sz="700" b="0" i="0" dirty="0">
                <a:latin typeface="Segoe UI"/>
                <a:ea typeface="+mn-ea"/>
                <a:cs typeface="Segoe UI"/>
              </a:rPr>
              <a:t> </a:t>
            </a:r>
            <a:r>
              <a:rPr lang="en-US" sz="700" b="0" i="0" dirty="0" err="1">
                <a:latin typeface="Segoe UI"/>
                <a:ea typeface="+mn-ea"/>
                <a:cs typeface="Segoe UI"/>
              </a:rPr>
              <a:t>promjenjive</a:t>
            </a:r>
            <a:r>
              <a:rPr lang="en-US" sz="700" b="0" i="0" dirty="0">
                <a:latin typeface="Segoe UI"/>
                <a:ea typeface="+mn-ea"/>
                <a:cs typeface="Segoe UI"/>
              </a:rPr>
              <a:t> </a:t>
            </a:r>
            <a:r>
              <a:rPr lang="en-US" sz="700" b="0" i="0" dirty="0" err="1">
                <a:latin typeface="Segoe UI"/>
                <a:ea typeface="+mn-ea"/>
                <a:cs typeface="Segoe UI"/>
              </a:rPr>
              <a:t>uvjete</a:t>
            </a:r>
            <a:r>
              <a:rPr lang="en-US" sz="700" b="0" i="0" dirty="0">
                <a:latin typeface="Segoe UI"/>
                <a:ea typeface="+mn-ea"/>
                <a:cs typeface="Segoe UI"/>
              </a:rPr>
              <a:t> </a:t>
            </a:r>
            <a:r>
              <a:rPr lang="en-US" sz="700" b="0" i="0" dirty="0" err="1">
                <a:latin typeface="Segoe UI"/>
                <a:ea typeface="+mn-ea"/>
                <a:cs typeface="Segoe UI"/>
              </a:rPr>
              <a:t>tržišta</a:t>
            </a:r>
            <a:r>
              <a:rPr lang="en-US" sz="700" b="0" i="0" dirty="0">
                <a:latin typeface="Segoe UI"/>
                <a:ea typeface="+mn-ea"/>
                <a:cs typeface="Segoe UI"/>
              </a:rPr>
              <a:t> pa se </a:t>
            </a:r>
            <a:r>
              <a:rPr lang="en-US" sz="700" b="0" i="0" dirty="0" err="1">
                <a:latin typeface="Segoe UI"/>
                <a:ea typeface="+mn-ea"/>
                <a:cs typeface="Segoe UI"/>
              </a:rPr>
              <a:t>ti</a:t>
            </a:r>
            <a:r>
              <a:rPr lang="en-US" sz="700" b="0" i="0" dirty="0">
                <a:latin typeface="Segoe UI"/>
                <a:ea typeface="+mn-ea"/>
                <a:cs typeface="Segoe UI"/>
              </a:rPr>
              <a:t> </a:t>
            </a:r>
            <a:r>
              <a:rPr lang="en-US" sz="700" b="0" i="0" dirty="0" err="1">
                <a:latin typeface="Segoe UI"/>
                <a:ea typeface="+mn-ea"/>
                <a:cs typeface="Segoe UI"/>
              </a:rPr>
              <a:t>podaci</a:t>
            </a:r>
            <a:r>
              <a:rPr lang="en-US" sz="700" b="0" i="0" dirty="0">
                <a:latin typeface="Segoe UI"/>
                <a:ea typeface="+mn-ea"/>
                <a:cs typeface="Segoe UI"/>
              </a:rPr>
              <a:t> ne </a:t>
            </a:r>
            <a:r>
              <a:rPr lang="en-US" sz="700" b="0" i="0" dirty="0" err="1">
                <a:latin typeface="Segoe UI"/>
                <a:ea typeface="+mn-ea"/>
                <a:cs typeface="Segoe UI"/>
              </a:rPr>
              <a:t>mogu</a:t>
            </a:r>
            <a:r>
              <a:rPr lang="en-US" sz="700" b="0" i="0" dirty="0">
                <a:latin typeface="Segoe UI"/>
                <a:ea typeface="+mn-ea"/>
                <a:cs typeface="Segoe UI"/>
              </a:rPr>
              <a:t> </a:t>
            </a:r>
            <a:r>
              <a:rPr lang="en-US" sz="700" b="0" i="0" dirty="0" err="1">
                <a:latin typeface="Segoe UI"/>
                <a:ea typeface="+mn-ea"/>
                <a:cs typeface="Segoe UI"/>
              </a:rPr>
              <a:t>protumačiti</a:t>
            </a:r>
            <a:r>
              <a:rPr lang="en-US" sz="700" b="0" i="0" dirty="0">
                <a:latin typeface="Segoe UI"/>
                <a:ea typeface="+mn-ea"/>
                <a:cs typeface="Segoe UI"/>
              </a:rPr>
              <a:t> </a:t>
            </a:r>
            <a:r>
              <a:rPr lang="en-US" sz="700" b="0" i="0" dirty="0" err="1">
                <a:latin typeface="Segoe UI"/>
                <a:ea typeface="+mn-ea"/>
                <a:cs typeface="Segoe UI"/>
              </a:rPr>
              <a:t>kao</a:t>
            </a:r>
            <a:r>
              <a:rPr lang="en-US" sz="700" b="0" i="0" dirty="0">
                <a:latin typeface="Segoe UI"/>
                <a:ea typeface="+mn-ea"/>
                <a:cs typeface="Segoe UI"/>
              </a:rPr>
              <a:t> </a:t>
            </a:r>
            <a:r>
              <a:rPr lang="en-US" sz="700" b="0" i="0" dirty="0" err="1">
                <a:latin typeface="Segoe UI"/>
                <a:ea typeface="+mn-ea"/>
                <a:cs typeface="Segoe UI"/>
              </a:rPr>
              <a:t>nešto</a:t>
            </a:r>
            <a:r>
              <a:rPr lang="en-US" sz="700" b="0" i="0" dirty="0">
                <a:latin typeface="Segoe UI"/>
                <a:ea typeface="+mn-ea"/>
                <a:cs typeface="Segoe UI"/>
              </a:rPr>
              <a:t> </a:t>
            </a:r>
            <a:r>
              <a:rPr lang="en-US" sz="700" b="0" i="0" dirty="0" err="1">
                <a:latin typeface="Segoe UI"/>
                <a:ea typeface="+mn-ea"/>
                <a:cs typeface="Segoe UI"/>
              </a:rPr>
              <a:t>na</a:t>
            </a:r>
            <a:r>
              <a:rPr lang="en-US" sz="700" b="0" i="0" dirty="0">
                <a:latin typeface="Segoe UI"/>
                <a:ea typeface="+mn-ea"/>
                <a:cs typeface="Segoe UI"/>
              </a:rPr>
              <a:t> </a:t>
            </a:r>
            <a:r>
              <a:rPr lang="en-US" sz="700" b="0" i="0" dirty="0" err="1">
                <a:latin typeface="Segoe UI"/>
                <a:ea typeface="+mn-ea"/>
                <a:cs typeface="Segoe UI"/>
              </a:rPr>
              <a:t>što</a:t>
            </a:r>
            <a:r>
              <a:rPr lang="en-US" sz="700" b="0" i="0" dirty="0">
                <a:latin typeface="Segoe UI"/>
                <a:ea typeface="+mn-ea"/>
                <a:cs typeface="Segoe UI"/>
              </a:rPr>
              <a:t> se Microsoft </a:t>
            </a:r>
            <a:r>
              <a:rPr lang="en-US" sz="700" b="0" i="0" dirty="0" err="1">
                <a:latin typeface="Segoe UI"/>
                <a:ea typeface="+mn-ea"/>
                <a:cs typeface="Segoe UI"/>
              </a:rPr>
              <a:t>obvezuje</a:t>
            </a:r>
            <a:r>
              <a:rPr lang="en-US" sz="700" b="0" i="0" dirty="0">
                <a:latin typeface="Segoe UI"/>
                <a:ea typeface="+mn-ea"/>
                <a:cs typeface="Segoe UI"/>
              </a:rPr>
              <a:t> i Microsoft ne </a:t>
            </a:r>
            <a:r>
              <a:rPr lang="en-US" sz="700" b="0" i="0" dirty="0" err="1">
                <a:latin typeface="Segoe UI"/>
                <a:ea typeface="+mn-ea"/>
                <a:cs typeface="Segoe UI"/>
              </a:rPr>
              <a:t>može</a:t>
            </a:r>
            <a:r>
              <a:rPr lang="en-US" sz="700" b="0" i="0" dirty="0">
                <a:latin typeface="Segoe UI"/>
                <a:ea typeface="+mn-ea"/>
                <a:cs typeface="Segoe UI"/>
              </a:rPr>
              <a:t> </a:t>
            </a:r>
            <a:r>
              <a:rPr lang="en-US" sz="700" b="0" i="0" dirty="0" err="1">
                <a:latin typeface="Segoe UI"/>
                <a:ea typeface="+mn-ea"/>
                <a:cs typeface="Segoe UI"/>
              </a:rPr>
              <a:t>jamčiti</a:t>
            </a:r>
            <a:r>
              <a:rPr lang="en-US" sz="700" b="0" i="0" dirty="0">
                <a:latin typeface="Segoe UI"/>
                <a:ea typeface="+mn-ea"/>
                <a:cs typeface="Segoe UI"/>
              </a:rPr>
              <a:t> </a:t>
            </a:r>
            <a:r>
              <a:rPr lang="en-US" sz="700" b="0" i="0" dirty="0" err="1">
                <a:latin typeface="Segoe UI"/>
                <a:ea typeface="+mn-ea"/>
                <a:cs typeface="Segoe UI"/>
              </a:rPr>
              <a:t>točnost</a:t>
            </a:r>
            <a:r>
              <a:rPr lang="en-US" sz="700" b="0" i="0" dirty="0">
                <a:latin typeface="Segoe UI"/>
                <a:ea typeface="+mn-ea"/>
                <a:cs typeface="Segoe UI"/>
              </a:rPr>
              <a:t> </a:t>
            </a:r>
            <a:r>
              <a:rPr lang="en-US" sz="700" b="0" i="0" dirty="0" err="1">
                <a:latin typeface="Segoe UI"/>
                <a:ea typeface="+mn-ea"/>
                <a:cs typeface="Segoe UI"/>
              </a:rPr>
              <a:t>nijednoga</a:t>
            </a:r>
            <a:r>
              <a:rPr lang="en-US" sz="700" b="0" i="0" dirty="0">
                <a:latin typeface="Segoe UI"/>
                <a:ea typeface="+mn-ea"/>
                <a:cs typeface="Segoe UI"/>
              </a:rPr>
              <a:t> </a:t>
            </a:r>
            <a:r>
              <a:rPr lang="en-US" sz="700" b="0" i="0" dirty="0" err="1">
                <a:latin typeface="Segoe UI"/>
                <a:ea typeface="+mn-ea"/>
                <a:cs typeface="Segoe UI"/>
              </a:rPr>
              <a:t>podatka</a:t>
            </a:r>
            <a:r>
              <a:rPr lang="en-US" sz="700" b="0" i="0" dirty="0">
                <a:latin typeface="Segoe UI"/>
                <a:ea typeface="+mn-ea"/>
                <a:cs typeface="Segoe UI"/>
              </a:rPr>
              <a:t> </a:t>
            </a:r>
            <a:r>
              <a:rPr lang="en-US" sz="700" b="0" i="0" dirty="0" err="1">
                <a:latin typeface="Segoe UI"/>
                <a:ea typeface="+mn-ea"/>
                <a:cs typeface="Segoe UI"/>
              </a:rPr>
              <a:t>nakon</a:t>
            </a:r>
            <a:r>
              <a:rPr lang="en-US" sz="700" b="0" i="0" dirty="0">
                <a:latin typeface="Segoe UI"/>
                <a:ea typeface="+mn-ea"/>
                <a:cs typeface="Segoe UI"/>
              </a:rPr>
              <a:t> </a:t>
            </a:r>
            <a:r>
              <a:rPr lang="en-US" sz="700" b="0" i="0" dirty="0" err="1">
                <a:latin typeface="Segoe UI"/>
                <a:ea typeface="+mn-ea"/>
                <a:cs typeface="Segoe UI"/>
              </a:rPr>
              <a:t>datuma</a:t>
            </a:r>
            <a:r>
              <a:rPr lang="en-US" sz="700" b="0" i="0" dirty="0">
                <a:latin typeface="Segoe UI"/>
                <a:ea typeface="+mn-ea"/>
                <a:cs typeface="Segoe UI"/>
              </a:rPr>
              <a:t> </a:t>
            </a:r>
            <a:r>
              <a:rPr lang="en-US" sz="700" b="0" i="0" dirty="0" err="1">
                <a:latin typeface="Segoe UI"/>
                <a:ea typeface="+mn-ea"/>
                <a:cs typeface="Segoe UI"/>
              </a:rPr>
              <a:t>izlaganja</a:t>
            </a:r>
            <a:r>
              <a:rPr lang="en-US" sz="700" b="0" i="0" dirty="0">
                <a:latin typeface="Segoe UI"/>
                <a:ea typeface="+mn-ea"/>
                <a:cs typeface="Segoe UI"/>
              </a:rPr>
              <a:t>.  MICROSOFT U VEZI S OVDJE IZLOŽENIM PODACIMA NE DAJE NIKAKVA JAMSTVA, IZRIČITA, PODRAZUMIJEVANA NI ZAKONSKA.</a:t>
            </a:r>
          </a:p>
        </p:txBody>
      </p:sp>
    </p:spTree>
    <p:extLst>
      <p:ext uri="{BB962C8B-B14F-4D97-AF65-F5344CB8AC3E}">
        <p14:creationId xmlns:p14="http://schemas.microsoft.com/office/powerpoint/2010/main" val="130572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32688">
              <a:lnSpc>
                <a:spcPct val="90000"/>
              </a:lnSpc>
              <a:spcBef>
                <a:spcPts val="0"/>
              </a:spcBef>
              <a:buNone/>
            </a:pPr>
            <a:r>
              <a:rPr lang="hr-HR" sz="5400" b="0" i="0" spc="-100" baseline="0" dirty="0">
                <a:solidFill>
                  <a:schemeClr val="bg1">
                    <a:lumMod val="50000"/>
                  </a:schemeClr>
                </a:solidFill>
                <a:latin typeface="Segoe UI Light"/>
                <a:ea typeface="+mn-ea"/>
                <a:cs typeface="Segoe UI"/>
              </a:rPr>
              <a:t>Tržište – stanje tržišta</a:t>
            </a:r>
          </a:p>
        </p:txBody>
      </p:sp>
      <p:sp>
        <p:nvSpPr>
          <p:cNvPr id="8" name="Rectangle 7"/>
          <p:cNvSpPr/>
          <p:nvPr>
            <p:custDataLst>
              <p:tags r:id="rId1"/>
            </p:custDataLst>
          </p:nvPr>
        </p:nvSpPr>
        <p:spPr bwMode="auto">
          <a:xfrm>
            <a:off x="583250" y="2486076"/>
            <a:ext cx="2700000" cy="27000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32688"/>
            <a:r>
              <a:rPr lang="hr-HR" dirty="0">
                <a:solidFill>
                  <a:srgbClr val="FFFFFF"/>
                </a:solidFill>
                <a:latin typeface="Segoe UI Light"/>
              </a:rPr>
              <a:t>Ograničen broj novih tvrtki</a:t>
            </a:r>
          </a:p>
        </p:txBody>
      </p:sp>
      <p:sp>
        <p:nvSpPr>
          <p:cNvPr id="12" name="Rectangle 11"/>
          <p:cNvSpPr/>
          <p:nvPr>
            <p:custDataLst>
              <p:tags r:id="rId2"/>
            </p:custDataLst>
          </p:nvPr>
        </p:nvSpPr>
        <p:spPr bwMode="auto">
          <a:xfrm>
            <a:off x="3481798" y="2486076"/>
            <a:ext cx="2700000" cy="27000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32688"/>
            <a:r>
              <a:rPr lang="hr-HR" dirty="0">
                <a:solidFill>
                  <a:srgbClr val="FFFFFF"/>
                </a:solidFill>
                <a:latin typeface="Segoe UI Light"/>
              </a:rPr>
              <a:t>Nedostatak novih ideja</a:t>
            </a:r>
          </a:p>
        </p:txBody>
      </p:sp>
      <p:sp>
        <p:nvSpPr>
          <p:cNvPr id="13" name="Rectangle 12"/>
          <p:cNvSpPr/>
          <p:nvPr>
            <p:custDataLst>
              <p:tags r:id="rId3"/>
            </p:custDataLst>
          </p:nvPr>
        </p:nvSpPr>
        <p:spPr bwMode="auto">
          <a:xfrm>
            <a:off x="6380346" y="2491432"/>
            <a:ext cx="2700000" cy="2700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32688"/>
            <a:r>
              <a:rPr lang="hr-HR" dirty="0">
                <a:solidFill>
                  <a:srgbClr val="FFFFFF"/>
                </a:solidFill>
                <a:latin typeface="Segoe UI Light"/>
              </a:rPr>
              <a:t>Naglo povećavanje događanja vezanih uz nove tvrtke</a:t>
            </a:r>
          </a:p>
        </p:txBody>
      </p:sp>
      <p:sp>
        <p:nvSpPr>
          <p:cNvPr id="14" name="Rectangle 13"/>
          <p:cNvSpPr/>
          <p:nvPr>
            <p:custDataLst>
              <p:tags r:id="rId4"/>
            </p:custDataLst>
          </p:nvPr>
        </p:nvSpPr>
        <p:spPr bwMode="auto">
          <a:xfrm>
            <a:off x="9278894" y="2486076"/>
            <a:ext cx="2700000" cy="2700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32688"/>
            <a:r>
              <a:rPr lang="hr-HR" dirty="0">
                <a:solidFill>
                  <a:srgbClr val="FFFFFF"/>
                </a:solidFill>
                <a:latin typeface="Segoe UI Light"/>
              </a:rPr>
              <a:t>Jednostavnost pokretanja novih tvrtki</a:t>
            </a:r>
          </a:p>
        </p:txBody>
      </p:sp>
      <p:sp>
        <p:nvSpPr>
          <p:cNvPr id="16" name="Freeform 124"/>
          <p:cNvSpPr>
            <a:spLocks noEditPoints="1"/>
          </p:cNvSpPr>
          <p:nvPr/>
        </p:nvSpPr>
        <p:spPr bwMode="black">
          <a:xfrm>
            <a:off x="1766839" y="2857189"/>
            <a:ext cx="332821" cy="1308336"/>
          </a:xfrm>
          <a:custGeom>
            <a:avLst/>
            <a:gdLst>
              <a:gd name="T0" fmla="*/ 16 w 17"/>
              <a:gd name="T1" fmla="*/ 0 h 69"/>
              <a:gd name="T2" fmla="*/ 14 w 17"/>
              <a:gd name="T3" fmla="*/ 47 h 69"/>
              <a:gd name="T4" fmla="*/ 2 w 17"/>
              <a:gd name="T5" fmla="*/ 47 h 69"/>
              <a:gd name="T6" fmla="*/ 0 w 17"/>
              <a:gd name="T7" fmla="*/ 0 h 69"/>
              <a:gd name="T8" fmla="*/ 16 w 17"/>
              <a:gd name="T9" fmla="*/ 0 h 69"/>
              <a:gd name="T10" fmla="*/ 17 w 17"/>
              <a:gd name="T11" fmla="*/ 61 h 69"/>
              <a:gd name="T12" fmla="*/ 15 w 17"/>
              <a:gd name="T13" fmla="*/ 67 h 69"/>
              <a:gd name="T14" fmla="*/ 8 w 17"/>
              <a:gd name="T15" fmla="*/ 69 h 69"/>
              <a:gd name="T16" fmla="*/ 2 w 17"/>
              <a:gd name="T17" fmla="*/ 67 h 69"/>
              <a:gd name="T18" fmla="*/ 0 w 17"/>
              <a:gd name="T19" fmla="*/ 61 h 69"/>
              <a:gd name="T20" fmla="*/ 2 w 17"/>
              <a:gd name="T21" fmla="*/ 56 h 69"/>
              <a:gd name="T22" fmla="*/ 8 w 17"/>
              <a:gd name="T23" fmla="*/ 54 h 69"/>
              <a:gd name="T24" fmla="*/ 14 w 17"/>
              <a:gd name="T25" fmla="*/ 56 h 69"/>
              <a:gd name="T26" fmla="*/ 17 w 17"/>
              <a:gd name="T27"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69">
                <a:moveTo>
                  <a:pt x="16" y="0"/>
                </a:moveTo>
                <a:cubicBezTo>
                  <a:pt x="14" y="47"/>
                  <a:pt x="14" y="47"/>
                  <a:pt x="14" y="47"/>
                </a:cubicBezTo>
                <a:cubicBezTo>
                  <a:pt x="2" y="47"/>
                  <a:pt x="2" y="47"/>
                  <a:pt x="2" y="47"/>
                </a:cubicBezTo>
                <a:cubicBezTo>
                  <a:pt x="0" y="0"/>
                  <a:pt x="0" y="0"/>
                  <a:pt x="0" y="0"/>
                </a:cubicBezTo>
                <a:lnTo>
                  <a:pt x="16" y="0"/>
                </a:lnTo>
                <a:close/>
                <a:moveTo>
                  <a:pt x="17" y="61"/>
                </a:moveTo>
                <a:cubicBezTo>
                  <a:pt x="17" y="64"/>
                  <a:pt x="16" y="66"/>
                  <a:pt x="15" y="67"/>
                </a:cubicBezTo>
                <a:cubicBezTo>
                  <a:pt x="13" y="69"/>
                  <a:pt x="11" y="69"/>
                  <a:pt x="8" y="69"/>
                </a:cubicBezTo>
                <a:cubicBezTo>
                  <a:pt x="6" y="69"/>
                  <a:pt x="4" y="69"/>
                  <a:pt x="2" y="67"/>
                </a:cubicBezTo>
                <a:cubicBezTo>
                  <a:pt x="0" y="65"/>
                  <a:pt x="0" y="64"/>
                  <a:pt x="0" y="61"/>
                </a:cubicBezTo>
                <a:cubicBezTo>
                  <a:pt x="0" y="59"/>
                  <a:pt x="0" y="57"/>
                  <a:pt x="2" y="56"/>
                </a:cubicBezTo>
                <a:cubicBezTo>
                  <a:pt x="4" y="54"/>
                  <a:pt x="6" y="54"/>
                  <a:pt x="8" y="54"/>
                </a:cubicBezTo>
                <a:cubicBezTo>
                  <a:pt x="11" y="54"/>
                  <a:pt x="13" y="54"/>
                  <a:pt x="14" y="56"/>
                </a:cubicBezTo>
                <a:cubicBezTo>
                  <a:pt x="16" y="57"/>
                  <a:pt x="17" y="59"/>
                  <a:pt x="17" y="61"/>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20" name="Freeform 92"/>
          <p:cNvSpPr>
            <a:spLocks noEditPoints="1"/>
          </p:cNvSpPr>
          <p:nvPr/>
        </p:nvSpPr>
        <p:spPr bwMode="black">
          <a:xfrm>
            <a:off x="10171699" y="2857189"/>
            <a:ext cx="914390" cy="1245855"/>
          </a:xfrm>
          <a:custGeom>
            <a:avLst/>
            <a:gdLst>
              <a:gd name="T0" fmla="*/ 15 w 48"/>
              <a:gd name="T1" fmla="*/ 11 h 66"/>
              <a:gd name="T2" fmla="*/ 24 w 48"/>
              <a:gd name="T3" fmla="*/ 9 h 66"/>
              <a:gd name="T4" fmla="*/ 33 w 48"/>
              <a:gd name="T5" fmla="*/ 11 h 66"/>
              <a:gd name="T6" fmla="*/ 35 w 48"/>
              <a:gd name="T7" fmla="*/ 23 h 66"/>
              <a:gd name="T8" fmla="*/ 35 w 48"/>
              <a:gd name="T9" fmla="*/ 25 h 66"/>
              <a:gd name="T10" fmla="*/ 35 w 48"/>
              <a:gd name="T11" fmla="*/ 27 h 66"/>
              <a:gd name="T12" fmla="*/ 14 w 48"/>
              <a:gd name="T13" fmla="*/ 27 h 66"/>
              <a:gd name="T14" fmla="*/ 14 w 48"/>
              <a:gd name="T15" fmla="*/ 25 h 66"/>
              <a:gd name="T16" fmla="*/ 14 w 48"/>
              <a:gd name="T17" fmla="*/ 22 h 66"/>
              <a:gd name="T18" fmla="*/ 15 w 48"/>
              <a:gd name="T19" fmla="*/ 11 h 66"/>
              <a:gd name="T20" fmla="*/ 44 w 48"/>
              <a:gd name="T21" fmla="*/ 28 h 66"/>
              <a:gd name="T22" fmla="*/ 44 w 48"/>
              <a:gd name="T23" fmla="*/ 25 h 66"/>
              <a:gd name="T24" fmla="*/ 44 w 48"/>
              <a:gd name="T25" fmla="*/ 23 h 66"/>
              <a:gd name="T26" fmla="*/ 39 w 48"/>
              <a:gd name="T27" fmla="*/ 5 h 66"/>
              <a:gd name="T28" fmla="*/ 24 w 48"/>
              <a:gd name="T29" fmla="*/ 0 h 66"/>
              <a:gd name="T30" fmla="*/ 9 w 48"/>
              <a:gd name="T31" fmla="*/ 5 h 66"/>
              <a:gd name="T32" fmla="*/ 5 w 48"/>
              <a:gd name="T33" fmla="*/ 22 h 66"/>
              <a:gd name="T34" fmla="*/ 5 w 48"/>
              <a:gd name="T35" fmla="*/ 25 h 66"/>
              <a:gd name="T36" fmla="*/ 5 w 48"/>
              <a:gd name="T37" fmla="*/ 27 h 66"/>
              <a:gd name="T38" fmla="*/ 0 w 48"/>
              <a:gd name="T39" fmla="*/ 32 h 66"/>
              <a:gd name="T40" fmla="*/ 0 w 48"/>
              <a:gd name="T41" fmla="*/ 62 h 66"/>
              <a:gd name="T42" fmla="*/ 5 w 48"/>
              <a:gd name="T43" fmla="*/ 66 h 66"/>
              <a:gd name="T44" fmla="*/ 43 w 48"/>
              <a:gd name="T45" fmla="*/ 66 h 66"/>
              <a:gd name="T46" fmla="*/ 48 w 48"/>
              <a:gd name="T47" fmla="*/ 62 h 66"/>
              <a:gd name="T48" fmla="*/ 48 w 48"/>
              <a:gd name="T49" fmla="*/ 32 h 66"/>
              <a:gd name="T50" fmla="*/ 44 w 48"/>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66">
                <a:moveTo>
                  <a:pt x="15" y="11"/>
                </a:moveTo>
                <a:cubicBezTo>
                  <a:pt x="17" y="10"/>
                  <a:pt x="20" y="9"/>
                  <a:pt x="24" y="9"/>
                </a:cubicBezTo>
                <a:cubicBezTo>
                  <a:pt x="29" y="9"/>
                  <a:pt x="32" y="10"/>
                  <a:pt x="33" y="11"/>
                </a:cubicBezTo>
                <a:cubicBezTo>
                  <a:pt x="35" y="13"/>
                  <a:pt x="35" y="18"/>
                  <a:pt x="35" y="23"/>
                </a:cubicBezTo>
                <a:cubicBezTo>
                  <a:pt x="35" y="25"/>
                  <a:pt x="35" y="25"/>
                  <a:pt x="35" y="25"/>
                </a:cubicBezTo>
                <a:cubicBezTo>
                  <a:pt x="35" y="26"/>
                  <a:pt x="35" y="27"/>
                  <a:pt x="35" y="27"/>
                </a:cubicBezTo>
                <a:cubicBezTo>
                  <a:pt x="14" y="27"/>
                  <a:pt x="14" y="27"/>
                  <a:pt x="14" y="27"/>
                </a:cubicBezTo>
                <a:cubicBezTo>
                  <a:pt x="14" y="27"/>
                  <a:pt x="14" y="26"/>
                  <a:pt x="14" y="25"/>
                </a:cubicBezTo>
                <a:cubicBezTo>
                  <a:pt x="14" y="22"/>
                  <a:pt x="14" y="22"/>
                  <a:pt x="14" y="22"/>
                </a:cubicBezTo>
                <a:cubicBezTo>
                  <a:pt x="14" y="17"/>
                  <a:pt x="14" y="13"/>
                  <a:pt x="15" y="11"/>
                </a:cubicBezTo>
                <a:moveTo>
                  <a:pt x="44" y="28"/>
                </a:moveTo>
                <a:cubicBezTo>
                  <a:pt x="44" y="27"/>
                  <a:pt x="44" y="26"/>
                  <a:pt x="44" y="25"/>
                </a:cubicBezTo>
                <a:cubicBezTo>
                  <a:pt x="44" y="23"/>
                  <a:pt x="44" y="23"/>
                  <a:pt x="44" y="23"/>
                </a:cubicBezTo>
                <a:cubicBezTo>
                  <a:pt x="44" y="16"/>
                  <a:pt x="44" y="10"/>
                  <a:pt x="39" y="5"/>
                </a:cubicBezTo>
                <a:cubicBezTo>
                  <a:pt x="36" y="2"/>
                  <a:pt x="31" y="0"/>
                  <a:pt x="24" y="0"/>
                </a:cubicBezTo>
                <a:cubicBezTo>
                  <a:pt x="17" y="0"/>
                  <a:pt x="12" y="2"/>
                  <a:pt x="9" y="5"/>
                </a:cubicBezTo>
                <a:cubicBezTo>
                  <a:pt x="5" y="9"/>
                  <a:pt x="5" y="16"/>
                  <a:pt x="5" y="22"/>
                </a:cubicBezTo>
                <a:cubicBezTo>
                  <a:pt x="5" y="25"/>
                  <a:pt x="5" y="25"/>
                  <a:pt x="5" y="25"/>
                </a:cubicBezTo>
                <a:cubicBezTo>
                  <a:pt x="5" y="26"/>
                  <a:pt x="5" y="27"/>
                  <a:pt x="5" y="27"/>
                </a:cubicBezTo>
                <a:cubicBezTo>
                  <a:pt x="2" y="28"/>
                  <a:pt x="0" y="30"/>
                  <a:pt x="0" y="32"/>
                </a:cubicBezTo>
                <a:cubicBezTo>
                  <a:pt x="0" y="62"/>
                  <a:pt x="0" y="62"/>
                  <a:pt x="0" y="62"/>
                </a:cubicBezTo>
                <a:cubicBezTo>
                  <a:pt x="0" y="64"/>
                  <a:pt x="2" y="66"/>
                  <a:pt x="5" y="66"/>
                </a:cubicBezTo>
                <a:cubicBezTo>
                  <a:pt x="43" y="66"/>
                  <a:pt x="43" y="66"/>
                  <a:pt x="43" y="66"/>
                </a:cubicBezTo>
                <a:cubicBezTo>
                  <a:pt x="46" y="66"/>
                  <a:pt x="48" y="64"/>
                  <a:pt x="48" y="62"/>
                </a:cubicBezTo>
                <a:cubicBezTo>
                  <a:pt x="48" y="32"/>
                  <a:pt x="48" y="32"/>
                  <a:pt x="48" y="32"/>
                </a:cubicBezTo>
                <a:cubicBezTo>
                  <a:pt x="48" y="30"/>
                  <a:pt x="46" y="28"/>
                  <a:pt x="44" y="28"/>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23" name="Freeform 95"/>
          <p:cNvSpPr>
            <a:spLocks/>
          </p:cNvSpPr>
          <p:nvPr/>
        </p:nvSpPr>
        <p:spPr bwMode="black">
          <a:xfrm>
            <a:off x="4146004" y="2948628"/>
            <a:ext cx="1371588" cy="1371585"/>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24" name="Freeform 121"/>
          <p:cNvSpPr>
            <a:spLocks/>
          </p:cNvSpPr>
          <p:nvPr/>
        </p:nvSpPr>
        <p:spPr bwMode="black">
          <a:xfrm>
            <a:off x="7178358" y="2769964"/>
            <a:ext cx="1103975" cy="1482786"/>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solidFill>
            <a:srgbClr val="FFFFFF"/>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invGray">
          <a:xfrm>
            <a:off x="458836" y="6241160"/>
            <a:ext cx="2557752" cy="547906"/>
          </a:xfrm>
          <a:prstGeom prst="rect">
            <a:avLst/>
          </a:prstGeom>
        </p:spPr>
      </p:pic>
    </p:spTree>
    <p:extLst>
      <p:ext uri="{BB962C8B-B14F-4D97-AF65-F5344CB8AC3E}">
        <p14:creationId xmlns:p14="http://schemas.microsoft.com/office/powerpoint/2010/main" val="3755007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175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225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6" grpId="0" animBg="1"/>
      <p:bldP spid="20"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32688">
              <a:lnSpc>
                <a:spcPct val="90000"/>
              </a:lnSpc>
              <a:spcBef>
                <a:spcPts val="0"/>
              </a:spcBef>
              <a:buNone/>
            </a:pPr>
            <a:r>
              <a:rPr lang="hr-HR" sz="5400" b="0" i="0" spc="-100" baseline="0" dirty="0">
                <a:solidFill>
                  <a:schemeClr val="bg1">
                    <a:lumMod val="50000"/>
                  </a:schemeClr>
                </a:solidFill>
                <a:latin typeface="Segoe UI Light"/>
                <a:ea typeface="+mn-ea"/>
                <a:cs typeface="Segoe UI"/>
              </a:rPr>
              <a:t>Microsoft</a:t>
            </a:r>
          </a:p>
        </p:txBody>
      </p:sp>
      <p:sp>
        <p:nvSpPr>
          <p:cNvPr id="4" name="Text Placeholder 3"/>
          <p:cNvSpPr>
            <a:spLocks noGrp="1"/>
          </p:cNvSpPr>
          <p:nvPr>
            <p:ph type="body" sz="quarter" idx="11"/>
          </p:nvPr>
        </p:nvSpPr>
        <p:spPr>
          <a:xfrm>
            <a:off x="364097" y="3999920"/>
            <a:ext cx="2650447" cy="2423390"/>
          </a:xfrm>
          <a:solidFill>
            <a:srgbClr val="00B050"/>
          </a:solidFill>
        </p:spPr>
        <p:txBody>
          <a:bodyPr/>
          <a:lstStyle/>
          <a:p>
            <a:pPr marL="0" indent="0">
              <a:buNone/>
            </a:pPr>
            <a:r>
              <a:rPr lang="en-CA" sz="2000" dirty="0">
                <a:solidFill>
                  <a:schemeClr val="bg1"/>
                </a:solidFill>
              </a:rPr>
              <a:t>Imagine Cup</a:t>
            </a:r>
          </a:p>
          <a:p>
            <a:pPr marL="0" indent="0">
              <a:buNone/>
            </a:pPr>
            <a:r>
              <a:rPr lang="en-CA" sz="2000" dirty="0">
                <a:solidFill>
                  <a:schemeClr val="bg1"/>
                </a:solidFill>
              </a:rPr>
              <a:t>Program </a:t>
            </a:r>
            <a:r>
              <a:rPr lang="en-CA" sz="2000" dirty="0" err="1">
                <a:solidFill>
                  <a:schemeClr val="bg1"/>
                </a:solidFill>
              </a:rPr>
              <a:t>BizSpark</a:t>
            </a:r>
            <a:endParaRPr lang="en-CA" sz="2000" dirty="0">
              <a:solidFill>
                <a:schemeClr val="bg1"/>
              </a:solidFill>
            </a:endParaRPr>
          </a:p>
          <a:p>
            <a:pPr marL="0" indent="0">
              <a:buNone/>
            </a:pPr>
            <a:r>
              <a:rPr lang="en-CA" sz="2000" dirty="0">
                <a:solidFill>
                  <a:schemeClr val="bg1"/>
                </a:solidFill>
              </a:rPr>
              <a:t>Microsoft Student Partners</a:t>
            </a:r>
          </a:p>
          <a:p>
            <a:pPr marL="0" indent="0">
              <a:buNone/>
            </a:pPr>
            <a:r>
              <a:rPr lang="en-CA" sz="2000" dirty="0">
                <a:solidFill>
                  <a:schemeClr val="bg1"/>
                </a:solidFill>
              </a:rPr>
              <a:t>Portal msacademic.hr</a:t>
            </a:r>
          </a:p>
        </p:txBody>
      </p:sp>
      <p:sp>
        <p:nvSpPr>
          <p:cNvPr id="5" name="Text Placeholder 4"/>
          <p:cNvSpPr>
            <a:spLocks noGrp="1"/>
          </p:cNvSpPr>
          <p:nvPr>
            <p:ph type="body" sz="quarter" idx="10"/>
          </p:nvPr>
        </p:nvSpPr>
        <p:spPr>
          <a:xfrm>
            <a:off x="364858" y="1485603"/>
            <a:ext cx="2651730" cy="2285975"/>
          </a:xfrm>
          <a:solidFill>
            <a:srgbClr val="00B050"/>
          </a:solidFill>
        </p:spPr>
        <p:txBody>
          <a:bodyPr/>
          <a:lstStyle/>
          <a:p>
            <a:pPr marL="0" indent="0">
              <a:buNone/>
            </a:pPr>
            <a:r>
              <a:rPr lang="en-CA" sz="2000" dirty="0" err="1">
                <a:solidFill>
                  <a:schemeClr val="bg1"/>
                </a:solidFill>
              </a:rPr>
              <a:t>Tehnička</a:t>
            </a:r>
            <a:r>
              <a:rPr lang="en-CA" sz="2000" dirty="0">
                <a:solidFill>
                  <a:schemeClr val="bg1"/>
                </a:solidFill>
              </a:rPr>
              <a:t> </a:t>
            </a:r>
            <a:r>
              <a:rPr lang="en-CA" sz="2000" dirty="0" err="1">
                <a:solidFill>
                  <a:schemeClr val="bg1"/>
                </a:solidFill>
              </a:rPr>
              <a:t>pripremljenost</a:t>
            </a:r>
            <a:endParaRPr lang="en-CA" sz="2000" dirty="0">
              <a:solidFill>
                <a:schemeClr val="bg1"/>
              </a:solidFill>
            </a:endParaRPr>
          </a:p>
          <a:p>
            <a:pPr marL="0" indent="0">
              <a:buNone/>
            </a:pPr>
            <a:r>
              <a:rPr lang="en-CA" sz="2000" dirty="0" err="1">
                <a:solidFill>
                  <a:schemeClr val="bg1"/>
                </a:solidFill>
              </a:rPr>
              <a:t>Nastavni</a:t>
            </a:r>
            <a:r>
              <a:rPr lang="en-CA" sz="2000" dirty="0">
                <a:solidFill>
                  <a:schemeClr val="bg1"/>
                </a:solidFill>
              </a:rPr>
              <a:t> </a:t>
            </a:r>
            <a:r>
              <a:rPr lang="en-CA" sz="2000" dirty="0" err="1">
                <a:solidFill>
                  <a:schemeClr val="bg1"/>
                </a:solidFill>
              </a:rPr>
              <a:t>programi</a:t>
            </a:r>
            <a:endParaRPr lang="en-CA" sz="2000" dirty="0">
              <a:solidFill>
                <a:schemeClr val="bg1"/>
              </a:solidFill>
            </a:endParaRPr>
          </a:p>
          <a:p>
            <a:pPr marL="0" indent="0">
              <a:buNone/>
            </a:pPr>
            <a:r>
              <a:rPr lang="en-CA" sz="2000" dirty="0">
                <a:solidFill>
                  <a:schemeClr val="bg1"/>
                </a:solidFill>
              </a:rPr>
              <a:t>Program </a:t>
            </a:r>
            <a:r>
              <a:rPr lang="en-CA" sz="2000" dirty="0" err="1">
                <a:solidFill>
                  <a:schemeClr val="bg1"/>
                </a:solidFill>
              </a:rPr>
              <a:t>DreamSpark</a:t>
            </a:r>
            <a:endParaRPr lang="en-CA" sz="200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389457" y="3085531"/>
            <a:ext cx="7223681" cy="1547413"/>
          </a:xfrm>
          <a:prstGeom prst="rect">
            <a:avLst/>
          </a:prstGeom>
        </p:spPr>
      </p:pic>
    </p:spTree>
    <p:extLst>
      <p:ext uri="{BB962C8B-B14F-4D97-AF65-F5344CB8AC3E}">
        <p14:creationId xmlns:p14="http://schemas.microsoft.com/office/powerpoint/2010/main" val="397541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500"/>
                                        <p:tgtEl>
                                          <p:spTgt spid="5">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4">
                                            <p:bg/>
                                          </p:spTgt>
                                        </p:tgtEl>
                                        <p:attrNameLst>
                                          <p:attrName>style.visibility</p:attrName>
                                        </p:attrNameLst>
                                      </p:cBhvr>
                                      <p:to>
                                        <p:strVal val="visible"/>
                                      </p:to>
                                    </p:set>
                                    <p:animEffect transition="in" filter="fade">
                                      <p:cBhvr>
                                        <p:cTn id="27" dur="500"/>
                                        <p:tgtEl>
                                          <p:spTgt spid="4">
                                            <p:bg/>
                                          </p:spTgt>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500"/>
                                        <p:tgtEl>
                                          <p:spTgt spid="4">
                                            <p:txEl>
                                              <p:pRg st="0" end="0"/>
                                            </p:txEl>
                                          </p:spTgt>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500"/>
                                        <p:tgtEl>
                                          <p:spTgt spid="4">
                                            <p:txEl>
                                              <p:pRg st="1" end="1"/>
                                            </p:txEl>
                                          </p:spTgt>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500"/>
                                        <p:tgtEl>
                                          <p:spTgt spid="4">
                                            <p:txEl>
                                              <p:pRg st="2" end="2"/>
                                            </p:txEl>
                                          </p:spTgt>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32688">
              <a:lnSpc>
                <a:spcPct val="90000"/>
              </a:lnSpc>
              <a:spcBef>
                <a:spcPts val="0"/>
              </a:spcBef>
              <a:buNone/>
            </a:pPr>
            <a:r>
              <a:rPr lang="hr-HR" sz="5400" b="0" i="0" spc="-100" baseline="0" dirty="0" smtClean="0">
                <a:solidFill>
                  <a:schemeClr val="bg1">
                    <a:lumMod val="50000"/>
                  </a:schemeClr>
                </a:solidFill>
                <a:latin typeface="Segoe UI Light"/>
                <a:ea typeface="+mn-ea"/>
                <a:cs typeface="Segoe UI"/>
              </a:rPr>
              <a:t>Imagine Cup</a:t>
            </a:r>
            <a:endParaRPr lang="hr-HR" sz="5400" b="0" i="0" spc="-100" baseline="0" dirty="0">
              <a:solidFill>
                <a:schemeClr val="bg1">
                  <a:lumMod val="50000"/>
                </a:schemeClr>
              </a:solidFill>
              <a:latin typeface="Segoe UI Light"/>
              <a:ea typeface="+mn-ea"/>
              <a:cs typeface="Segoe UI"/>
            </a:endParaRPr>
          </a:p>
        </p:txBody>
      </p:sp>
      <p:sp>
        <p:nvSpPr>
          <p:cNvPr id="4" name="Text Placeholder 3"/>
          <p:cNvSpPr>
            <a:spLocks noGrp="1"/>
          </p:cNvSpPr>
          <p:nvPr>
            <p:ph type="body" sz="quarter" idx="11"/>
          </p:nvPr>
        </p:nvSpPr>
        <p:spPr>
          <a:xfrm>
            <a:off x="758650" y="3999920"/>
            <a:ext cx="2650447" cy="2606268"/>
          </a:xfrm>
          <a:solidFill>
            <a:srgbClr val="00B050"/>
          </a:solidFill>
        </p:spPr>
        <p:txBody>
          <a:bodyPr/>
          <a:lstStyle/>
          <a:p>
            <a:pPr marL="0" indent="0">
              <a:buNone/>
            </a:pPr>
            <a:r>
              <a:rPr lang="vi-VN" sz="2000" dirty="0">
                <a:solidFill>
                  <a:schemeClr val="bg1"/>
                </a:solidFill>
              </a:rPr>
              <a:t>16 fakulteta, 40 događanja</a:t>
            </a:r>
          </a:p>
          <a:p>
            <a:pPr marL="0" indent="0">
              <a:buNone/>
            </a:pPr>
            <a:r>
              <a:rPr lang="vi-VN" sz="2000" dirty="0">
                <a:solidFill>
                  <a:schemeClr val="bg1"/>
                </a:solidFill>
              </a:rPr>
              <a:t>20 timova godišnje (izvor novih ideja)</a:t>
            </a:r>
          </a:p>
          <a:p>
            <a:pPr marL="0" indent="0">
              <a:buNone/>
            </a:pPr>
            <a:r>
              <a:rPr lang="vi-VN" sz="2000" dirty="0">
                <a:solidFill>
                  <a:schemeClr val="bg1"/>
                </a:solidFill>
              </a:rPr>
              <a:t>Nove tehnologije</a:t>
            </a:r>
          </a:p>
        </p:txBody>
      </p:sp>
      <p:sp>
        <p:nvSpPr>
          <p:cNvPr id="5" name="Text Placeholder 4"/>
          <p:cNvSpPr>
            <a:spLocks noGrp="1"/>
          </p:cNvSpPr>
          <p:nvPr>
            <p:ph type="body" sz="quarter" idx="10"/>
          </p:nvPr>
        </p:nvSpPr>
        <p:spPr>
          <a:xfrm>
            <a:off x="759412" y="1485348"/>
            <a:ext cx="2653014" cy="2277547"/>
          </a:xfrm>
          <a:solidFill>
            <a:srgbClr val="00B050"/>
          </a:solidFill>
        </p:spPr>
        <p:txBody>
          <a:bodyPr/>
          <a:lstStyle/>
          <a:p>
            <a:pPr marL="0" indent="0">
              <a:buNone/>
            </a:pPr>
            <a:r>
              <a:rPr lang="en-CA" sz="2000" dirty="0" err="1">
                <a:solidFill>
                  <a:schemeClr val="bg1"/>
                </a:solidFill>
              </a:rPr>
              <a:t>Najveće</a:t>
            </a:r>
            <a:r>
              <a:rPr lang="en-CA" sz="2000" dirty="0">
                <a:solidFill>
                  <a:schemeClr val="bg1"/>
                </a:solidFill>
              </a:rPr>
              <a:t> </a:t>
            </a:r>
            <a:r>
              <a:rPr lang="en-CA" sz="2000" dirty="0" err="1">
                <a:solidFill>
                  <a:schemeClr val="bg1"/>
                </a:solidFill>
              </a:rPr>
              <a:t>studentsko</a:t>
            </a:r>
            <a:r>
              <a:rPr lang="en-CA" sz="2000" dirty="0">
                <a:solidFill>
                  <a:schemeClr val="bg1"/>
                </a:solidFill>
              </a:rPr>
              <a:t> </a:t>
            </a:r>
            <a:r>
              <a:rPr lang="en-CA" sz="2000" dirty="0" err="1">
                <a:solidFill>
                  <a:schemeClr val="bg1"/>
                </a:solidFill>
              </a:rPr>
              <a:t>tehnološko</a:t>
            </a:r>
            <a:r>
              <a:rPr lang="en-CA" sz="2000" dirty="0">
                <a:solidFill>
                  <a:schemeClr val="bg1"/>
                </a:solidFill>
              </a:rPr>
              <a:t> </a:t>
            </a:r>
            <a:r>
              <a:rPr lang="en-CA" sz="2000" dirty="0" err="1">
                <a:solidFill>
                  <a:schemeClr val="bg1"/>
                </a:solidFill>
              </a:rPr>
              <a:t>natjecanje</a:t>
            </a:r>
            <a:r>
              <a:rPr lang="en-CA" sz="2000" dirty="0">
                <a:solidFill>
                  <a:schemeClr val="bg1"/>
                </a:solidFill>
              </a:rPr>
              <a:t> u </a:t>
            </a:r>
            <a:r>
              <a:rPr lang="en-CA" sz="2000" dirty="0" err="1">
                <a:solidFill>
                  <a:schemeClr val="bg1"/>
                </a:solidFill>
              </a:rPr>
              <a:t>svijetu</a:t>
            </a:r>
            <a:r>
              <a:rPr lang="en-CA" sz="2000" dirty="0">
                <a:solidFill>
                  <a:schemeClr val="bg1"/>
                </a:solidFill>
              </a:rPr>
              <a:t> </a:t>
            </a:r>
            <a:br>
              <a:rPr lang="en-CA" sz="2000" dirty="0">
                <a:solidFill>
                  <a:schemeClr val="bg1"/>
                </a:solidFill>
              </a:rPr>
            </a:br>
            <a:r>
              <a:rPr lang="en-CA" sz="2000" dirty="0">
                <a:solidFill>
                  <a:schemeClr val="bg1"/>
                </a:solidFill>
              </a:rPr>
              <a:t>(</a:t>
            </a:r>
            <a:r>
              <a:rPr lang="en-CA" sz="2000" dirty="0" err="1">
                <a:solidFill>
                  <a:schemeClr val="bg1"/>
                </a:solidFill>
              </a:rPr>
              <a:t>više</a:t>
            </a:r>
            <a:r>
              <a:rPr lang="en-CA" sz="2000" dirty="0">
                <a:solidFill>
                  <a:schemeClr val="bg1"/>
                </a:solidFill>
              </a:rPr>
              <a:t> od 350 000 </a:t>
            </a:r>
            <a:r>
              <a:rPr lang="en-CA" sz="2000" dirty="0" err="1">
                <a:solidFill>
                  <a:schemeClr val="bg1"/>
                </a:solidFill>
              </a:rPr>
              <a:t>studenata</a:t>
            </a:r>
            <a:r>
              <a:rPr lang="en-CA" sz="2000" dirty="0">
                <a:solidFill>
                  <a:schemeClr val="bg1"/>
                </a:solidFill>
              </a:rPr>
              <a:t>)</a:t>
            </a:r>
          </a:p>
          <a:p>
            <a:pPr marL="0" indent="0">
              <a:buNone/>
            </a:pPr>
            <a:r>
              <a:rPr lang="en-CA" sz="2000" dirty="0">
                <a:solidFill>
                  <a:schemeClr val="bg1"/>
                </a:solidFill>
              </a:rPr>
              <a:t>500 </a:t>
            </a:r>
            <a:r>
              <a:rPr lang="en-CA" sz="2000" dirty="0" err="1">
                <a:solidFill>
                  <a:schemeClr val="bg1"/>
                </a:solidFill>
              </a:rPr>
              <a:t>studenata</a:t>
            </a:r>
            <a:r>
              <a:rPr lang="en-CA" sz="2000" dirty="0">
                <a:solidFill>
                  <a:schemeClr val="bg1"/>
                </a:solidFill>
              </a:rPr>
              <a:t> </a:t>
            </a:r>
            <a:r>
              <a:rPr lang="en-CA" sz="2000" dirty="0" err="1">
                <a:solidFill>
                  <a:schemeClr val="bg1"/>
                </a:solidFill>
              </a:rPr>
              <a:t>godišnje</a:t>
            </a:r>
            <a:r>
              <a:rPr lang="en-CA" sz="2000" dirty="0">
                <a:solidFill>
                  <a:schemeClr val="bg1"/>
                </a:solidFill>
              </a:rPr>
              <a:t> u </a:t>
            </a:r>
            <a:r>
              <a:rPr lang="en-CA" sz="2000" dirty="0" err="1">
                <a:solidFill>
                  <a:schemeClr val="bg1"/>
                </a:solidFill>
              </a:rPr>
              <a:t>Hrvatskoj</a:t>
            </a:r>
            <a:endParaRPr lang="en-CA" sz="200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3736236" y="1485604"/>
            <a:ext cx="7694024" cy="5120584"/>
          </a:xfrm>
          <a:prstGeom prst="rect">
            <a:avLst/>
          </a:prstGeom>
        </p:spPr>
      </p:pic>
      <p:sp>
        <p:nvSpPr>
          <p:cNvPr id="7" name="Content Placeholder 2"/>
          <p:cNvSpPr txBox="1">
            <a:spLocks/>
          </p:cNvSpPr>
          <p:nvPr/>
        </p:nvSpPr>
        <p:spPr>
          <a:xfrm>
            <a:off x="3721245" y="3692570"/>
            <a:ext cx="3566120" cy="2913618"/>
          </a:xfrm>
          <a:prstGeom prst="rect">
            <a:avLst/>
          </a:prstGeom>
          <a:solidFill>
            <a:srgbClr val="00B0F0"/>
          </a:solidFill>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688">
              <a:spcBef>
                <a:spcPts val="960"/>
              </a:spcBef>
              <a:buNone/>
            </a:pPr>
            <a:r>
              <a:rPr lang="vi-VN" sz="2000" dirty="0">
                <a:solidFill>
                  <a:schemeClr val="bg1"/>
                </a:solidFill>
              </a:rPr>
              <a:t>PeThe</a:t>
            </a:r>
          </a:p>
          <a:p>
            <a:pPr marL="0" indent="0" defTabSz="932688">
              <a:spcBef>
                <a:spcPts val="960"/>
              </a:spcBef>
              <a:buNone/>
            </a:pPr>
            <a:r>
              <a:rPr lang="vi-VN" sz="2000" dirty="0">
                <a:solidFill>
                  <a:schemeClr val="bg1"/>
                </a:solidFill>
              </a:rPr>
              <a:t>Navođenje slijepih i slabovidnih osoba</a:t>
            </a:r>
          </a:p>
          <a:p>
            <a:pPr marL="0" indent="0" defTabSz="932688">
              <a:spcBef>
                <a:spcPts val="960"/>
              </a:spcBef>
              <a:buNone/>
            </a:pPr>
            <a:r>
              <a:rPr lang="vi-VN" sz="2000" dirty="0">
                <a:solidFill>
                  <a:schemeClr val="bg1"/>
                </a:solidFill>
              </a:rPr>
              <a:t>Udaljeno upravljenje staklenicima i edukacija</a:t>
            </a:r>
          </a:p>
          <a:p>
            <a:pPr marL="0" indent="0" defTabSz="932688">
              <a:spcBef>
                <a:spcPts val="960"/>
              </a:spcBef>
              <a:buNone/>
            </a:pPr>
            <a:r>
              <a:rPr lang="vi-VN" sz="2000" dirty="0">
                <a:solidFill>
                  <a:schemeClr val="bg1"/>
                </a:solidFill>
              </a:rPr>
              <a:t>Upravljenje resursima u kriznim situacijama</a:t>
            </a:r>
          </a:p>
          <a:p>
            <a:pPr marL="0" indent="0" defTabSz="932688">
              <a:spcBef>
                <a:spcPts val="960"/>
              </a:spcBef>
              <a:buNone/>
            </a:pPr>
            <a:r>
              <a:rPr lang="vi-VN" sz="2000" dirty="0">
                <a:solidFill>
                  <a:schemeClr val="bg1"/>
                </a:solidFill>
              </a:rPr>
              <a:t>Moblini EKG (Initium Futuri)</a:t>
            </a:r>
            <a:endParaRPr lang="vi-VN" sz="2000" dirty="0" smtClean="0">
              <a:solidFill>
                <a:schemeClr val="bg1"/>
              </a:solidFill>
            </a:endParaRPr>
          </a:p>
        </p:txBody>
      </p:sp>
    </p:spTree>
    <p:extLst>
      <p:ext uri="{BB962C8B-B14F-4D97-AF65-F5344CB8AC3E}">
        <p14:creationId xmlns:p14="http://schemas.microsoft.com/office/powerpoint/2010/main" val="31763198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500"/>
                                        <p:tgtEl>
                                          <p:spTgt spid="5">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fade">
                                      <p:cBhvr>
                                        <p:cTn id="23" dur="500"/>
                                        <p:tgtEl>
                                          <p:spTgt spid="4">
                                            <p:bg/>
                                          </p:spTgt>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500"/>
                                        <p:tgtEl>
                                          <p:spTgt spid="4">
                                            <p:txEl>
                                              <p:pRg st="1" end="1"/>
                                            </p:txEl>
                                          </p:spTgt>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bg/>
                                          </p:spTgt>
                                        </p:tgtEl>
                                        <p:attrNameLst>
                                          <p:attrName>style.visibility</p:attrName>
                                        </p:attrNameLst>
                                      </p:cBhvr>
                                      <p:to>
                                        <p:strVal val="visible"/>
                                      </p:to>
                                    </p:set>
                                    <p:animEffect transition="in" filter="fade">
                                      <p:cBhvr>
                                        <p:cTn id="38" dur="500"/>
                                        <p:tgtEl>
                                          <p:spTgt spid="7">
                                            <p:bg/>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fade">
                                      <p:cBhvr>
                                        <p:cTn id="41" dur="500"/>
                                        <p:tgtEl>
                                          <p:spTgt spid="7">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xEl>
                                              <p:pRg st="1" end="1"/>
                                            </p:txEl>
                                          </p:spTgt>
                                        </p:tgtEl>
                                        <p:attrNameLst>
                                          <p:attrName>style.visibility</p:attrName>
                                        </p:attrNameLst>
                                      </p:cBhvr>
                                      <p:to>
                                        <p:strVal val="visible"/>
                                      </p:to>
                                    </p:set>
                                    <p:animEffect transition="in" filter="fade">
                                      <p:cBhvr>
                                        <p:cTn id="44" dur="500"/>
                                        <p:tgtEl>
                                          <p:spTgt spid="7">
                                            <p:txEl>
                                              <p:pRg st="1" end="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fade">
                                      <p:cBhvr>
                                        <p:cTn id="47" dur="500"/>
                                        <p:tgtEl>
                                          <p:spTgt spid="7">
                                            <p:txEl>
                                              <p:pRg st="2" end="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fade">
                                      <p:cBhvr>
                                        <p:cTn id="50" dur="500"/>
                                        <p:tgtEl>
                                          <p:spTgt spid="7">
                                            <p:txEl>
                                              <p:pRg st="3" end="3"/>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xEl>
                                              <p:pRg st="4" end="4"/>
                                            </p:txEl>
                                          </p:spTgt>
                                        </p:tgtEl>
                                        <p:attrNameLst>
                                          <p:attrName>style.visibility</p:attrName>
                                        </p:attrNameLst>
                                      </p:cBhvr>
                                      <p:to>
                                        <p:strVal val="visible"/>
                                      </p:to>
                                    </p:set>
                                    <p:animEffect transition="in" filter="fade">
                                      <p:cBhvr>
                                        <p:cTn id="5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cs typeface="Segoe UI"/>
              </a:rPr>
              <a:t>Software Startup Academy</a:t>
            </a:r>
            <a:endParaRPr lang="en-CA" dirty="0"/>
          </a:p>
        </p:txBody>
      </p:sp>
    </p:spTree>
    <p:extLst>
      <p:ext uri="{BB962C8B-B14F-4D97-AF65-F5344CB8AC3E}">
        <p14:creationId xmlns:p14="http://schemas.microsoft.com/office/powerpoint/2010/main" val="39811115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7688" y="295275"/>
            <a:ext cx="11888787" cy="917575"/>
          </a:xfrm>
        </p:spPr>
        <p:txBody>
          <a:bodyPr/>
          <a:lstStyle/>
          <a:p>
            <a:pPr defTabSz="932688">
              <a:spcBef>
                <a:spcPts val="0"/>
              </a:spcBef>
            </a:pPr>
            <a:r>
              <a:rPr lang="pl-PL" dirty="0">
                <a:cs typeface="Segoe UI"/>
              </a:rPr>
              <a:t>Software Startup Academy</a:t>
            </a:r>
            <a:endParaRPr lang="hr-HR" sz="5400" b="0" i="0" spc="-100" baseline="0" dirty="0">
              <a:solidFill>
                <a:schemeClr val="bg1">
                  <a:lumMod val="50000"/>
                </a:schemeClr>
              </a:solidFill>
              <a:latin typeface="Segoe UI Light"/>
              <a:ea typeface="+mn-ea"/>
              <a:cs typeface="Segoe UI"/>
            </a:endParaRPr>
          </a:p>
        </p:txBody>
      </p:sp>
      <p:sp>
        <p:nvSpPr>
          <p:cNvPr id="3" name="Content Placeholder 2"/>
          <p:cNvSpPr>
            <a:spLocks noGrp="1"/>
          </p:cNvSpPr>
          <p:nvPr>
            <p:ph idx="4294967295"/>
          </p:nvPr>
        </p:nvSpPr>
        <p:spPr>
          <a:xfrm>
            <a:off x="366141" y="2136455"/>
            <a:ext cx="2834610" cy="2549514"/>
          </a:xfrm>
          <a:prstGeom prst="rect">
            <a:avLst/>
          </a:prstGeom>
          <a:solidFill>
            <a:srgbClr val="00B050"/>
          </a:solidFill>
        </p:spPr>
        <p:txBody>
          <a:bodyPr anchor="ctr">
            <a:normAutofit lnSpcReduction="10000"/>
          </a:bodyPr>
          <a:lstStyle/>
          <a:p>
            <a:pPr marL="0" indent="0" defTabSz="932688">
              <a:spcBef>
                <a:spcPts val="960"/>
              </a:spcBef>
              <a:buNone/>
            </a:pPr>
            <a:r>
              <a:rPr lang="en-CA" sz="2000" dirty="0" err="1">
                <a:solidFill>
                  <a:schemeClr val="bg1"/>
                </a:solidFill>
              </a:rPr>
              <a:t>Proširenje</a:t>
            </a:r>
            <a:r>
              <a:rPr lang="en-CA" sz="2000" dirty="0">
                <a:solidFill>
                  <a:schemeClr val="bg1"/>
                </a:solidFill>
              </a:rPr>
              <a:t> </a:t>
            </a:r>
            <a:r>
              <a:rPr lang="en-CA" sz="2000" dirty="0" err="1">
                <a:solidFill>
                  <a:schemeClr val="bg1"/>
                </a:solidFill>
              </a:rPr>
              <a:t>natjecanja</a:t>
            </a:r>
            <a:r>
              <a:rPr lang="en-CA" sz="2000" dirty="0">
                <a:solidFill>
                  <a:schemeClr val="bg1"/>
                </a:solidFill>
              </a:rPr>
              <a:t> Imagine Cup</a:t>
            </a:r>
          </a:p>
          <a:p>
            <a:pPr marL="0" indent="0" defTabSz="932688">
              <a:spcBef>
                <a:spcPts val="960"/>
              </a:spcBef>
              <a:buNone/>
            </a:pPr>
            <a:r>
              <a:rPr lang="en-CA" sz="2000" dirty="0" err="1">
                <a:solidFill>
                  <a:schemeClr val="bg1"/>
                </a:solidFill>
              </a:rPr>
              <a:t>Dodatna</a:t>
            </a:r>
            <a:r>
              <a:rPr lang="en-CA" sz="2000" dirty="0">
                <a:solidFill>
                  <a:schemeClr val="bg1"/>
                </a:solidFill>
              </a:rPr>
              <a:t> </a:t>
            </a:r>
            <a:r>
              <a:rPr lang="en-CA" sz="2000" dirty="0" err="1">
                <a:solidFill>
                  <a:schemeClr val="bg1"/>
                </a:solidFill>
              </a:rPr>
              <a:t>edukacija</a:t>
            </a:r>
            <a:endParaRPr lang="en-CA" sz="2000" dirty="0">
              <a:solidFill>
                <a:schemeClr val="bg1"/>
              </a:solidFill>
            </a:endParaRPr>
          </a:p>
          <a:p>
            <a:pPr marL="0" indent="0" defTabSz="932688">
              <a:spcBef>
                <a:spcPts val="960"/>
              </a:spcBef>
              <a:buNone/>
            </a:pPr>
            <a:r>
              <a:rPr lang="en-CA" sz="2000" dirty="0" err="1">
                <a:solidFill>
                  <a:schemeClr val="bg1"/>
                </a:solidFill>
              </a:rPr>
              <a:t>Dodjeljivanje</a:t>
            </a:r>
            <a:r>
              <a:rPr lang="en-CA" sz="2000" dirty="0">
                <a:solidFill>
                  <a:schemeClr val="bg1"/>
                </a:solidFill>
              </a:rPr>
              <a:t> </a:t>
            </a:r>
            <a:r>
              <a:rPr lang="en-CA" sz="2000" dirty="0" err="1">
                <a:solidFill>
                  <a:schemeClr val="bg1"/>
                </a:solidFill>
              </a:rPr>
              <a:t>sredstava</a:t>
            </a:r>
            <a:r>
              <a:rPr lang="en-CA" sz="2000" dirty="0">
                <a:solidFill>
                  <a:schemeClr val="bg1"/>
                </a:solidFill>
              </a:rPr>
              <a:t> </a:t>
            </a:r>
            <a:r>
              <a:rPr lang="en-CA" sz="2000" dirty="0" err="1">
                <a:solidFill>
                  <a:schemeClr val="bg1"/>
                </a:solidFill>
              </a:rPr>
              <a:t>potpore</a:t>
            </a:r>
            <a:r>
              <a:rPr lang="en-CA" sz="2000" dirty="0">
                <a:solidFill>
                  <a:schemeClr val="bg1"/>
                </a:solidFill>
              </a:rPr>
              <a:t> </a:t>
            </a:r>
            <a:r>
              <a:rPr lang="en-CA" sz="2000" dirty="0" err="1">
                <a:solidFill>
                  <a:schemeClr val="bg1"/>
                </a:solidFill>
              </a:rPr>
              <a:t>najboljem</a:t>
            </a:r>
            <a:r>
              <a:rPr lang="en-CA" sz="2000" dirty="0">
                <a:solidFill>
                  <a:schemeClr val="bg1"/>
                </a:solidFill>
              </a:rPr>
              <a:t> </a:t>
            </a:r>
            <a:r>
              <a:rPr lang="en-CA" sz="2000" dirty="0" err="1">
                <a:solidFill>
                  <a:schemeClr val="bg1"/>
                </a:solidFill>
              </a:rPr>
              <a:t>kandidatu</a:t>
            </a:r>
            <a:r>
              <a:rPr lang="en-CA" sz="2000" dirty="0">
                <a:solidFill>
                  <a:schemeClr val="bg1"/>
                </a:solidFill>
              </a:rPr>
              <a:t> (</a:t>
            </a:r>
            <a:r>
              <a:rPr lang="en-CA" sz="2000" dirty="0" err="1">
                <a:solidFill>
                  <a:schemeClr val="bg1"/>
                </a:solidFill>
              </a:rPr>
              <a:t>implementacija</a:t>
            </a:r>
            <a:r>
              <a:rPr lang="en-CA" sz="2000" dirty="0">
                <a:solidFill>
                  <a:schemeClr val="bg1"/>
                </a:solidFill>
              </a:rPr>
              <a:t> </a:t>
            </a:r>
            <a:r>
              <a:rPr lang="en-CA" sz="2000" dirty="0" err="1">
                <a:solidFill>
                  <a:schemeClr val="bg1"/>
                </a:solidFill>
              </a:rPr>
              <a:t>rješenja</a:t>
            </a:r>
            <a:r>
              <a:rPr lang="en-CA" sz="2000" dirty="0">
                <a:solidFill>
                  <a:schemeClr val="bg1"/>
                </a:solidFill>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58836" y="6241160"/>
            <a:ext cx="2557752" cy="547906"/>
          </a:xfrm>
          <a:prstGeom prst="rect">
            <a:avLst/>
          </a:prstGeom>
        </p:spPr>
      </p:pic>
      <p:sp>
        <p:nvSpPr>
          <p:cNvPr id="7" name="Content Placeholder 2"/>
          <p:cNvSpPr txBox="1">
            <a:spLocks/>
          </p:cNvSpPr>
          <p:nvPr/>
        </p:nvSpPr>
        <p:spPr>
          <a:xfrm>
            <a:off x="3292189" y="2125677"/>
            <a:ext cx="2834610" cy="2549514"/>
          </a:xfrm>
          <a:prstGeom prst="rect">
            <a:avLst/>
          </a:prstGeom>
          <a:solidFill>
            <a:srgbClr val="00B050"/>
          </a:solidFill>
        </p:spPr>
        <p:txBody>
          <a:bodyPr vert="horz" wrap="square" lIns="146304" tIns="91440" rIns="146304" bIns="91440" rtlCol="0" anchor="ctr">
            <a:norm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688">
              <a:spcBef>
                <a:spcPts val="960"/>
              </a:spcBef>
              <a:buNone/>
            </a:pPr>
            <a:r>
              <a:rPr lang="en-CA" sz="2000" dirty="0" err="1">
                <a:solidFill>
                  <a:schemeClr val="bg1"/>
                </a:solidFill>
              </a:rPr>
              <a:t>Uključivanje</a:t>
            </a:r>
            <a:r>
              <a:rPr lang="en-CA" sz="2000" dirty="0">
                <a:solidFill>
                  <a:schemeClr val="bg1"/>
                </a:solidFill>
              </a:rPr>
              <a:t> u program </a:t>
            </a:r>
            <a:r>
              <a:rPr lang="en-CA" sz="2000" dirty="0" smtClean="0">
                <a:solidFill>
                  <a:schemeClr val="bg1"/>
                </a:solidFill>
              </a:rPr>
              <a:t>BizSpark</a:t>
            </a:r>
            <a:endParaRPr lang="en-CA" sz="2000" dirty="0">
              <a:solidFill>
                <a:schemeClr val="bg1"/>
              </a:solidFill>
            </a:endParaRPr>
          </a:p>
          <a:p>
            <a:pPr marL="0" indent="0" defTabSz="932688">
              <a:spcBef>
                <a:spcPts val="960"/>
              </a:spcBef>
              <a:buNone/>
            </a:pPr>
            <a:r>
              <a:rPr lang="en-CA" sz="2000" dirty="0" err="1">
                <a:solidFill>
                  <a:schemeClr val="bg1"/>
                </a:solidFill>
              </a:rPr>
              <a:t>Prilika</a:t>
            </a:r>
            <a:r>
              <a:rPr lang="en-CA" sz="2000" dirty="0">
                <a:solidFill>
                  <a:schemeClr val="bg1"/>
                </a:solidFill>
              </a:rPr>
              <a:t> </a:t>
            </a:r>
            <a:r>
              <a:rPr lang="en-CA" sz="2000" dirty="0" err="1">
                <a:solidFill>
                  <a:schemeClr val="bg1"/>
                </a:solidFill>
              </a:rPr>
              <a:t>za</a:t>
            </a:r>
            <a:r>
              <a:rPr lang="en-CA" sz="2000" dirty="0">
                <a:solidFill>
                  <a:schemeClr val="bg1"/>
                </a:solidFill>
              </a:rPr>
              <a:t> </a:t>
            </a:r>
            <a:r>
              <a:rPr lang="en-CA" sz="2000" dirty="0" err="1">
                <a:solidFill>
                  <a:schemeClr val="bg1"/>
                </a:solidFill>
              </a:rPr>
              <a:t>prezentaciju</a:t>
            </a:r>
            <a:r>
              <a:rPr lang="en-CA" sz="2000" dirty="0">
                <a:solidFill>
                  <a:schemeClr val="bg1"/>
                </a:solidFill>
              </a:rPr>
              <a:t> </a:t>
            </a:r>
            <a:r>
              <a:rPr lang="en-CA" sz="2000" dirty="0" err="1">
                <a:solidFill>
                  <a:schemeClr val="bg1"/>
                </a:solidFill>
              </a:rPr>
              <a:t>rješenja</a:t>
            </a:r>
            <a:r>
              <a:rPr lang="en-CA" sz="2000" dirty="0">
                <a:solidFill>
                  <a:schemeClr val="bg1"/>
                </a:solidFill>
              </a:rPr>
              <a:t> </a:t>
            </a:r>
            <a:r>
              <a:rPr lang="en-CA" sz="2000" dirty="0" err="1">
                <a:solidFill>
                  <a:schemeClr val="bg1"/>
                </a:solidFill>
              </a:rPr>
              <a:t>pred</a:t>
            </a:r>
            <a:r>
              <a:rPr lang="en-CA" sz="2000" dirty="0">
                <a:solidFill>
                  <a:schemeClr val="bg1"/>
                </a:solidFill>
              </a:rPr>
              <a:t> </a:t>
            </a:r>
            <a:r>
              <a:rPr lang="en-CA" sz="2000" dirty="0" err="1">
                <a:solidFill>
                  <a:schemeClr val="bg1"/>
                </a:solidFill>
              </a:rPr>
              <a:t>ulagačima</a:t>
            </a:r>
            <a:endParaRPr lang="en-CA" sz="2000" dirty="0">
              <a:solidFill>
                <a:schemeClr val="bg1"/>
              </a:solidFill>
            </a:endParaRPr>
          </a:p>
        </p:txBody>
      </p:sp>
      <p:sp>
        <p:nvSpPr>
          <p:cNvPr id="8" name="Content Placeholder 2"/>
          <p:cNvSpPr txBox="1">
            <a:spLocks/>
          </p:cNvSpPr>
          <p:nvPr/>
        </p:nvSpPr>
        <p:spPr>
          <a:xfrm>
            <a:off x="6218238" y="2136455"/>
            <a:ext cx="2834610" cy="2549514"/>
          </a:xfrm>
          <a:prstGeom prst="rect">
            <a:avLst/>
          </a:prstGeom>
          <a:solidFill>
            <a:srgbClr val="00B050"/>
          </a:solidFill>
        </p:spPr>
        <p:txBody>
          <a:bodyPr vert="horz" wrap="square" lIns="146304" tIns="91440" rIns="146304" bIns="91440" rtlCol="0" anchor="ctr">
            <a:norm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688">
              <a:spcBef>
                <a:spcPts val="960"/>
              </a:spcBef>
              <a:buNone/>
            </a:pPr>
            <a:r>
              <a:rPr lang="en-CA" sz="2000" dirty="0" err="1">
                <a:solidFill>
                  <a:schemeClr val="bg1"/>
                </a:solidFill>
              </a:rPr>
              <a:t>Edukacija</a:t>
            </a:r>
            <a:r>
              <a:rPr lang="en-CA" sz="2000" dirty="0">
                <a:solidFill>
                  <a:schemeClr val="bg1"/>
                </a:solidFill>
              </a:rPr>
              <a:t> </a:t>
            </a:r>
            <a:r>
              <a:rPr lang="en-CA" sz="2000" dirty="0" err="1">
                <a:solidFill>
                  <a:schemeClr val="bg1"/>
                </a:solidFill>
              </a:rPr>
              <a:t>za</a:t>
            </a:r>
            <a:r>
              <a:rPr lang="en-CA" sz="2000" dirty="0">
                <a:solidFill>
                  <a:schemeClr val="bg1"/>
                </a:solidFill>
              </a:rPr>
              <a:t> </a:t>
            </a:r>
            <a:r>
              <a:rPr lang="en-CA" sz="2000" dirty="0" err="1">
                <a:solidFill>
                  <a:schemeClr val="bg1"/>
                </a:solidFill>
              </a:rPr>
              <a:t>stjecanje</a:t>
            </a:r>
            <a:r>
              <a:rPr lang="en-CA" sz="2000" dirty="0">
                <a:solidFill>
                  <a:schemeClr val="bg1"/>
                </a:solidFill>
              </a:rPr>
              <a:t> </a:t>
            </a:r>
            <a:r>
              <a:rPr lang="en-CA" sz="2000" dirty="0" err="1">
                <a:solidFill>
                  <a:schemeClr val="bg1"/>
                </a:solidFill>
              </a:rPr>
              <a:t>poslovnih</a:t>
            </a:r>
            <a:r>
              <a:rPr lang="en-CA" sz="2000" dirty="0">
                <a:solidFill>
                  <a:schemeClr val="bg1"/>
                </a:solidFill>
              </a:rPr>
              <a:t> </a:t>
            </a:r>
            <a:r>
              <a:rPr lang="en-CA" sz="2000" dirty="0" err="1">
                <a:solidFill>
                  <a:schemeClr val="bg1"/>
                </a:solidFill>
              </a:rPr>
              <a:t>vještina</a:t>
            </a:r>
            <a:endParaRPr lang="en-CA" sz="2000" dirty="0">
              <a:solidFill>
                <a:schemeClr val="bg1"/>
              </a:solidFill>
            </a:endParaRPr>
          </a:p>
          <a:p>
            <a:pPr marL="0" indent="0" defTabSz="932688">
              <a:spcBef>
                <a:spcPts val="960"/>
              </a:spcBef>
              <a:buNone/>
            </a:pPr>
            <a:r>
              <a:rPr lang="en-CA" sz="2000" dirty="0" err="1">
                <a:solidFill>
                  <a:schemeClr val="bg1"/>
                </a:solidFill>
              </a:rPr>
              <a:t>Edukacija</a:t>
            </a:r>
            <a:r>
              <a:rPr lang="en-CA" sz="2000" dirty="0">
                <a:solidFill>
                  <a:schemeClr val="bg1"/>
                </a:solidFill>
              </a:rPr>
              <a:t> </a:t>
            </a:r>
            <a:r>
              <a:rPr lang="en-CA" sz="2000" dirty="0" err="1">
                <a:solidFill>
                  <a:schemeClr val="bg1"/>
                </a:solidFill>
              </a:rPr>
              <a:t>za</a:t>
            </a:r>
            <a:r>
              <a:rPr lang="en-CA" sz="2000" dirty="0">
                <a:solidFill>
                  <a:schemeClr val="bg1"/>
                </a:solidFill>
              </a:rPr>
              <a:t> </a:t>
            </a:r>
            <a:r>
              <a:rPr lang="en-CA" sz="2000" dirty="0" err="1">
                <a:solidFill>
                  <a:schemeClr val="bg1"/>
                </a:solidFill>
              </a:rPr>
              <a:t>stjecanje</a:t>
            </a:r>
            <a:r>
              <a:rPr lang="en-CA" sz="2000" dirty="0">
                <a:solidFill>
                  <a:schemeClr val="bg1"/>
                </a:solidFill>
              </a:rPr>
              <a:t> </a:t>
            </a:r>
            <a:r>
              <a:rPr lang="en-CA" sz="2000" dirty="0" err="1">
                <a:solidFill>
                  <a:schemeClr val="bg1"/>
                </a:solidFill>
              </a:rPr>
              <a:t>društveno-komunikacijskih</a:t>
            </a:r>
            <a:r>
              <a:rPr lang="en-CA" sz="2000" dirty="0">
                <a:solidFill>
                  <a:schemeClr val="bg1"/>
                </a:solidFill>
              </a:rPr>
              <a:t> </a:t>
            </a:r>
            <a:r>
              <a:rPr lang="en-CA" sz="2000" dirty="0" err="1">
                <a:solidFill>
                  <a:schemeClr val="bg1"/>
                </a:solidFill>
              </a:rPr>
              <a:t>vještina</a:t>
            </a:r>
            <a:endParaRPr lang="en-CA" sz="2000" dirty="0">
              <a:solidFill>
                <a:schemeClr val="bg1"/>
              </a:solidFill>
            </a:endParaRPr>
          </a:p>
        </p:txBody>
      </p:sp>
      <p:sp>
        <p:nvSpPr>
          <p:cNvPr id="9" name="Content Placeholder 2"/>
          <p:cNvSpPr txBox="1">
            <a:spLocks/>
          </p:cNvSpPr>
          <p:nvPr/>
        </p:nvSpPr>
        <p:spPr>
          <a:xfrm>
            <a:off x="9144285" y="2125677"/>
            <a:ext cx="2834610" cy="2549514"/>
          </a:xfrm>
          <a:prstGeom prst="rect">
            <a:avLst/>
          </a:prstGeom>
          <a:solidFill>
            <a:srgbClr val="00B050"/>
          </a:solidFill>
        </p:spPr>
        <p:txBody>
          <a:bodyPr vert="horz" wrap="square" lIns="146304" tIns="91440" rIns="146304" bIns="91440" rtlCol="0" anchor="ctr">
            <a:normAutofit fontScale="85000" lnSpcReduction="100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688">
              <a:spcBef>
                <a:spcPts val="960"/>
              </a:spcBef>
              <a:buNone/>
            </a:pPr>
            <a:r>
              <a:rPr lang="vi-VN" sz="2000" dirty="0">
                <a:solidFill>
                  <a:schemeClr val="bg1"/>
                </a:solidFill>
              </a:rPr>
              <a:t>Priprema za prezentaciju pred ulagačima</a:t>
            </a:r>
          </a:p>
          <a:p>
            <a:pPr marL="0" indent="0" defTabSz="932688">
              <a:spcBef>
                <a:spcPts val="960"/>
              </a:spcBef>
              <a:buNone/>
            </a:pPr>
            <a:r>
              <a:rPr lang="vi-VN" sz="2000" dirty="0">
                <a:solidFill>
                  <a:schemeClr val="bg1"/>
                </a:solidFill>
              </a:rPr>
              <a:t>Mentorski rad s osobama iz postojećih </a:t>
            </a:r>
            <a:r>
              <a:rPr lang="vi-VN" sz="2000" dirty="0" smtClean="0">
                <a:solidFill>
                  <a:schemeClr val="bg1"/>
                </a:solidFill>
              </a:rPr>
              <a:t>tvrtki </a:t>
            </a:r>
            <a:r>
              <a:rPr lang="vi-VN" sz="2000" dirty="0">
                <a:solidFill>
                  <a:schemeClr val="bg1"/>
                </a:solidFill>
              </a:rPr>
              <a:t>(zaposlenicima/vlasnicima)</a:t>
            </a:r>
          </a:p>
          <a:p>
            <a:pPr marL="0" indent="0" defTabSz="932688">
              <a:spcBef>
                <a:spcPts val="960"/>
              </a:spcBef>
              <a:buNone/>
            </a:pPr>
            <a:r>
              <a:rPr lang="vi-VN" sz="2000" dirty="0">
                <a:solidFill>
                  <a:schemeClr val="bg1"/>
                </a:solidFill>
              </a:rPr>
              <a:t>Događanja vezana uz nove tvrtke koja organiziraju drugi poslovni subjekti koriste se za promicanje rješenja</a:t>
            </a:r>
          </a:p>
        </p:txBody>
      </p:sp>
    </p:spTree>
    <p:extLst>
      <p:ext uri="{BB962C8B-B14F-4D97-AF65-F5344CB8AC3E}">
        <p14:creationId xmlns:p14="http://schemas.microsoft.com/office/powerpoint/2010/main" val="4155407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7688" y="295275"/>
            <a:ext cx="11888787" cy="917575"/>
          </a:xfrm>
        </p:spPr>
        <p:txBody>
          <a:bodyPr/>
          <a:lstStyle/>
          <a:p>
            <a:pPr defTabSz="932688">
              <a:spcBef>
                <a:spcPts val="0"/>
              </a:spcBef>
            </a:pPr>
            <a:r>
              <a:rPr lang="hr-HR" spc="-100" dirty="0" smtClean="0">
                <a:solidFill>
                  <a:schemeClr val="bg1">
                    <a:lumMod val="50000"/>
                  </a:schemeClr>
                </a:solidFill>
                <a:cs typeface="Segoe UI"/>
              </a:rPr>
              <a:t>Provedba</a:t>
            </a:r>
            <a:endParaRPr lang="hr-HR" sz="5400" b="0" i="0" spc="-100" baseline="0" dirty="0">
              <a:solidFill>
                <a:schemeClr val="bg1">
                  <a:lumMod val="50000"/>
                </a:schemeClr>
              </a:solidFill>
              <a:latin typeface="Segoe UI Light"/>
              <a:ea typeface="+mn-ea"/>
              <a:cs typeface="Segoe UI"/>
            </a:endParaRPr>
          </a:p>
        </p:txBody>
      </p:sp>
      <p:sp>
        <p:nvSpPr>
          <p:cNvPr id="3" name="Content Placeholder 2"/>
          <p:cNvSpPr>
            <a:spLocks noGrp="1"/>
          </p:cNvSpPr>
          <p:nvPr>
            <p:ph idx="4294967295"/>
          </p:nvPr>
        </p:nvSpPr>
        <p:spPr>
          <a:xfrm>
            <a:off x="1554848" y="1485604"/>
            <a:ext cx="2834610" cy="2549514"/>
          </a:xfrm>
          <a:prstGeom prst="rect">
            <a:avLst/>
          </a:prstGeom>
          <a:solidFill>
            <a:srgbClr val="00B0F0"/>
          </a:solidFill>
        </p:spPr>
        <p:txBody>
          <a:bodyPr anchor="ctr">
            <a:normAutofit/>
          </a:bodyPr>
          <a:lstStyle/>
          <a:p>
            <a:pPr marL="0" indent="0" defTabSz="932688">
              <a:spcBef>
                <a:spcPts val="960"/>
              </a:spcBef>
              <a:buNone/>
            </a:pPr>
            <a:r>
              <a:rPr lang="hr-HR" sz="2800" dirty="0" smtClean="0">
                <a:solidFill>
                  <a:schemeClr val="bg1"/>
                </a:solidFill>
              </a:rPr>
              <a:t>DEV predavanja</a:t>
            </a:r>
            <a:endParaRPr lang="en-CA" sz="2800" dirty="0">
              <a:solidFill>
                <a:schemeClr val="bg1"/>
              </a:solidFill>
            </a:endParaRPr>
          </a:p>
        </p:txBody>
      </p:sp>
      <p:sp>
        <p:nvSpPr>
          <p:cNvPr id="7" name="Content Placeholder 2"/>
          <p:cNvSpPr txBox="1">
            <a:spLocks/>
          </p:cNvSpPr>
          <p:nvPr/>
        </p:nvSpPr>
        <p:spPr>
          <a:xfrm>
            <a:off x="4480896" y="1485604"/>
            <a:ext cx="2834610" cy="2549514"/>
          </a:xfrm>
          <a:prstGeom prst="rect">
            <a:avLst/>
          </a:prstGeom>
          <a:solidFill>
            <a:srgbClr val="FFC000"/>
          </a:solidFill>
        </p:spPr>
        <p:txBody>
          <a:bodyPr vert="horz" wrap="square" lIns="146304" tIns="91440" rIns="146304" bIns="91440" rtlCol="0" anchor="ctr">
            <a:norm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688">
              <a:spcBef>
                <a:spcPts val="960"/>
              </a:spcBef>
              <a:buNone/>
            </a:pPr>
            <a:r>
              <a:rPr lang="hr-HR" sz="2800" dirty="0" smtClean="0">
                <a:solidFill>
                  <a:schemeClr val="bg1"/>
                </a:solidFill>
              </a:rPr>
              <a:t>BIZ predavanja</a:t>
            </a:r>
            <a:endParaRPr lang="en-CA" sz="2800" dirty="0">
              <a:solidFill>
                <a:schemeClr val="bg1"/>
              </a:solidFill>
            </a:endParaRPr>
          </a:p>
        </p:txBody>
      </p:sp>
      <p:sp>
        <p:nvSpPr>
          <p:cNvPr id="8" name="Content Placeholder 2"/>
          <p:cNvSpPr txBox="1">
            <a:spLocks/>
          </p:cNvSpPr>
          <p:nvPr/>
        </p:nvSpPr>
        <p:spPr>
          <a:xfrm>
            <a:off x="7406944" y="1485604"/>
            <a:ext cx="2834610" cy="2549514"/>
          </a:xfrm>
          <a:prstGeom prst="rect">
            <a:avLst/>
          </a:prstGeom>
          <a:solidFill>
            <a:srgbClr val="00B050"/>
          </a:solidFill>
        </p:spPr>
        <p:txBody>
          <a:bodyPr vert="horz" wrap="square" lIns="146304" tIns="91440" rIns="146304" bIns="91440" rtlCol="0" anchor="ctr">
            <a:norm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688">
              <a:spcBef>
                <a:spcPts val="960"/>
              </a:spcBef>
              <a:buNone/>
            </a:pPr>
            <a:r>
              <a:rPr lang="hr-HR" sz="2800" dirty="0" smtClean="0">
                <a:solidFill>
                  <a:schemeClr val="bg1"/>
                </a:solidFill>
              </a:rPr>
              <a:t>Formiranje timova (4 ili 5)</a:t>
            </a:r>
            <a:endParaRPr lang="en-CA" sz="2800" dirty="0">
              <a:solidFill>
                <a:schemeClr val="bg1"/>
              </a:solidFill>
            </a:endParaRPr>
          </a:p>
        </p:txBody>
      </p:sp>
      <p:sp>
        <p:nvSpPr>
          <p:cNvPr id="9" name="Content Placeholder 2"/>
          <p:cNvSpPr txBox="1">
            <a:spLocks/>
          </p:cNvSpPr>
          <p:nvPr/>
        </p:nvSpPr>
        <p:spPr>
          <a:xfrm>
            <a:off x="1554848" y="4124841"/>
            <a:ext cx="2834610" cy="2549514"/>
          </a:xfrm>
          <a:prstGeom prst="rect">
            <a:avLst/>
          </a:prstGeom>
          <a:solidFill>
            <a:schemeClr val="accent4">
              <a:lumMod val="60000"/>
              <a:lumOff val="40000"/>
            </a:schemeClr>
          </a:solidFill>
        </p:spPr>
        <p:txBody>
          <a:bodyPr vert="horz" wrap="square" lIns="146304" tIns="91440" rIns="146304" bIns="91440" rtlCol="0" anchor="ctr">
            <a:norm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688">
              <a:spcBef>
                <a:spcPts val="960"/>
              </a:spcBef>
              <a:buNone/>
            </a:pPr>
            <a:r>
              <a:rPr lang="hr-HR" sz="2800" dirty="0" smtClean="0">
                <a:solidFill>
                  <a:schemeClr val="bg1"/>
                </a:solidFill>
              </a:rPr>
              <a:t>10 najboljih timova se bira nakon niza DEV i BIZ predavanja </a:t>
            </a:r>
            <a:endParaRPr lang="it-IT" sz="2800" dirty="0">
              <a:solidFill>
                <a:schemeClr val="bg1"/>
              </a:solidFill>
            </a:endParaRPr>
          </a:p>
        </p:txBody>
      </p:sp>
      <p:sp>
        <p:nvSpPr>
          <p:cNvPr id="10" name="Content Placeholder 2"/>
          <p:cNvSpPr txBox="1">
            <a:spLocks/>
          </p:cNvSpPr>
          <p:nvPr/>
        </p:nvSpPr>
        <p:spPr>
          <a:xfrm>
            <a:off x="4480896" y="4124841"/>
            <a:ext cx="2834610" cy="2549514"/>
          </a:xfrm>
          <a:prstGeom prst="rect">
            <a:avLst/>
          </a:prstGeom>
          <a:solidFill>
            <a:schemeClr val="accent6">
              <a:lumMod val="75000"/>
            </a:schemeClr>
          </a:solidFill>
        </p:spPr>
        <p:txBody>
          <a:bodyPr vert="horz" wrap="square" lIns="146304" tIns="91440" rIns="146304" bIns="91440" rtlCol="0" anchor="ctr">
            <a:norm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688">
              <a:spcBef>
                <a:spcPts val="960"/>
              </a:spcBef>
              <a:buNone/>
            </a:pPr>
            <a:r>
              <a:rPr lang="hr-HR" sz="2800" dirty="0" smtClean="0">
                <a:solidFill>
                  <a:schemeClr val="bg1"/>
                </a:solidFill>
              </a:rPr>
              <a:t>Kriteriji: </a:t>
            </a:r>
            <a:r>
              <a:rPr lang="hr-HR" sz="2800" dirty="0" err="1" smtClean="0">
                <a:solidFill>
                  <a:schemeClr val="bg1"/>
                </a:solidFill>
              </a:rPr>
              <a:t>pitch</a:t>
            </a:r>
            <a:r>
              <a:rPr lang="hr-HR" sz="2800" dirty="0" smtClean="0">
                <a:solidFill>
                  <a:schemeClr val="bg1"/>
                </a:solidFill>
              </a:rPr>
              <a:t>/pismeno i dolazak na 75% predavanja</a:t>
            </a:r>
            <a:endParaRPr lang="en-CA" sz="2800" dirty="0">
              <a:solidFill>
                <a:schemeClr val="bg1"/>
              </a:solidFill>
            </a:endParaRPr>
          </a:p>
        </p:txBody>
      </p:sp>
      <p:sp>
        <p:nvSpPr>
          <p:cNvPr id="11" name="Content Placeholder 2"/>
          <p:cNvSpPr txBox="1">
            <a:spLocks/>
          </p:cNvSpPr>
          <p:nvPr/>
        </p:nvSpPr>
        <p:spPr>
          <a:xfrm>
            <a:off x="7406944" y="4135062"/>
            <a:ext cx="2834610" cy="2549514"/>
          </a:xfrm>
          <a:prstGeom prst="rect">
            <a:avLst/>
          </a:prstGeom>
          <a:solidFill>
            <a:schemeClr val="accent3"/>
          </a:solidFill>
        </p:spPr>
        <p:txBody>
          <a:bodyPr vert="horz" wrap="square" lIns="146304" tIns="91440" rIns="146304" bIns="91440" rtlCol="0" anchor="ctr">
            <a:norm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688">
              <a:spcBef>
                <a:spcPts val="960"/>
              </a:spcBef>
              <a:buNone/>
            </a:pPr>
            <a:r>
              <a:rPr lang="hr-HR" sz="2800" dirty="0" smtClean="0">
                <a:solidFill>
                  <a:schemeClr val="bg1"/>
                </a:solidFill>
              </a:rPr>
              <a:t>Komunikacija: LinkedIn grupa</a:t>
            </a:r>
            <a:endParaRPr lang="en-CA" sz="2800" dirty="0">
              <a:solidFill>
                <a:schemeClr val="bg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327163" y="479775"/>
            <a:ext cx="2557752" cy="547906"/>
          </a:xfrm>
          <a:prstGeom prst="rect">
            <a:avLst/>
          </a:prstGeom>
        </p:spPr>
      </p:pic>
    </p:spTree>
    <p:extLst>
      <p:ext uri="{BB962C8B-B14F-4D97-AF65-F5344CB8AC3E}">
        <p14:creationId xmlns:p14="http://schemas.microsoft.com/office/powerpoint/2010/main" val="38070647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32688">
              <a:lnSpc>
                <a:spcPct val="90000"/>
              </a:lnSpc>
              <a:spcBef>
                <a:spcPts val="0"/>
              </a:spcBef>
              <a:buNone/>
            </a:pPr>
            <a:r>
              <a:rPr lang="hr-HR" sz="5400" b="0" i="0" spc="-100" baseline="0" dirty="0" smtClean="0">
                <a:solidFill>
                  <a:schemeClr val="bg1">
                    <a:lumMod val="50000"/>
                  </a:schemeClr>
                </a:solidFill>
                <a:latin typeface="Segoe UI Light"/>
                <a:ea typeface="+mn-ea"/>
                <a:cs typeface="Segoe UI"/>
              </a:rPr>
              <a:t>Ciljevi</a:t>
            </a:r>
            <a:endParaRPr lang="hr-HR" sz="5400" b="0" i="0" spc="-100" baseline="0" dirty="0">
              <a:solidFill>
                <a:schemeClr val="bg1">
                  <a:lumMod val="50000"/>
                </a:schemeClr>
              </a:solidFill>
              <a:latin typeface="Segoe UI Light"/>
              <a:ea typeface="+mn-ea"/>
              <a:cs typeface="Segoe UI"/>
            </a:endParaRPr>
          </a:p>
        </p:txBody>
      </p:sp>
      <p:sp>
        <p:nvSpPr>
          <p:cNvPr id="8" name="Rectangle 7"/>
          <p:cNvSpPr/>
          <p:nvPr>
            <p:custDataLst>
              <p:tags r:id="rId1"/>
            </p:custDataLst>
          </p:nvPr>
        </p:nvSpPr>
        <p:spPr bwMode="auto">
          <a:xfrm>
            <a:off x="583250" y="1345896"/>
            <a:ext cx="2700000" cy="27000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algn="l" defTabSz="932688">
              <a:buNone/>
            </a:pPr>
            <a:r>
              <a:rPr lang="hr-HR" sz="1800" b="0" i="0" dirty="0" smtClean="0">
                <a:latin typeface="+mj-lt"/>
                <a:ea typeface="+mn-ea"/>
                <a:cs typeface="+mn-cs"/>
              </a:rPr>
              <a:t>Studenata</a:t>
            </a:r>
            <a:endParaRPr lang="hr-HR" sz="1800" b="0" i="0" dirty="0">
              <a:latin typeface="+mj-lt"/>
              <a:ea typeface="+mn-ea"/>
              <a:cs typeface="+mn-cs"/>
            </a:endParaRPr>
          </a:p>
        </p:txBody>
      </p:sp>
      <p:sp>
        <p:nvSpPr>
          <p:cNvPr id="12" name="Rectangle 11"/>
          <p:cNvSpPr/>
          <p:nvPr>
            <p:custDataLst>
              <p:tags r:id="rId2"/>
            </p:custDataLst>
          </p:nvPr>
        </p:nvSpPr>
        <p:spPr bwMode="auto">
          <a:xfrm>
            <a:off x="3481798" y="1345896"/>
            <a:ext cx="2700000" cy="27000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32688"/>
            <a:r>
              <a:rPr lang="pl-PL" dirty="0">
                <a:latin typeface="+mj-lt"/>
              </a:rPr>
              <a:t>Novih zaposlenika spremnih za tržište</a:t>
            </a:r>
          </a:p>
        </p:txBody>
      </p:sp>
      <p:sp>
        <p:nvSpPr>
          <p:cNvPr id="13" name="Rectangle 12"/>
          <p:cNvSpPr/>
          <p:nvPr>
            <p:custDataLst>
              <p:tags r:id="rId3"/>
            </p:custDataLst>
          </p:nvPr>
        </p:nvSpPr>
        <p:spPr bwMode="auto">
          <a:xfrm>
            <a:off x="6380346" y="1345896"/>
            <a:ext cx="2700000" cy="2700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32688"/>
            <a:r>
              <a:rPr lang="hr-HR" dirty="0">
                <a:latin typeface="+mj-lt"/>
              </a:rPr>
              <a:t>Angažiranih timova</a:t>
            </a:r>
          </a:p>
        </p:txBody>
      </p:sp>
      <p:sp>
        <p:nvSpPr>
          <p:cNvPr id="14" name="Rectangle 13"/>
          <p:cNvSpPr/>
          <p:nvPr>
            <p:custDataLst>
              <p:tags r:id="rId4"/>
            </p:custDataLst>
          </p:nvPr>
        </p:nvSpPr>
        <p:spPr bwMode="auto">
          <a:xfrm>
            <a:off x="9278894" y="1345896"/>
            <a:ext cx="2700000" cy="2700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32688"/>
            <a:r>
              <a:rPr lang="pt-BR" dirty="0">
                <a:latin typeface="+mj-lt"/>
              </a:rPr>
              <a:t>Timova s poslovnim planovima u finalu</a:t>
            </a:r>
          </a:p>
        </p:txBody>
      </p:sp>
      <p:sp>
        <p:nvSpPr>
          <p:cNvPr id="11" name="Rectangle 10"/>
          <p:cNvSpPr/>
          <p:nvPr>
            <p:custDataLst>
              <p:tags r:id="rId5"/>
            </p:custDataLst>
          </p:nvPr>
        </p:nvSpPr>
        <p:spPr bwMode="auto">
          <a:xfrm>
            <a:off x="583250" y="4120249"/>
            <a:ext cx="11395644" cy="2700000"/>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algn="ctr" defTabSz="932688">
              <a:buNone/>
            </a:pPr>
            <a:r>
              <a:rPr lang="pl-PL" dirty="0" smtClean="0">
                <a:latin typeface="+mj-lt"/>
              </a:rPr>
              <a:t>Tvrtki </a:t>
            </a:r>
            <a:r>
              <a:rPr lang="pl-PL" dirty="0">
                <a:latin typeface="+mj-lt"/>
              </a:rPr>
              <a:t>s prezentacijom za ulagače</a:t>
            </a:r>
          </a:p>
        </p:txBody>
      </p:sp>
      <p:sp>
        <p:nvSpPr>
          <p:cNvPr id="3" name="TextBox 2"/>
          <p:cNvSpPr txBox="1"/>
          <p:nvPr/>
        </p:nvSpPr>
        <p:spPr>
          <a:xfrm>
            <a:off x="876771" y="2059315"/>
            <a:ext cx="2112958" cy="1292662"/>
          </a:xfrm>
          <a:prstGeom prst="rect">
            <a:avLst/>
          </a:prstGeom>
          <a:noFill/>
        </p:spPr>
        <p:txBody>
          <a:bodyPr wrap="square" lIns="182880" tIns="146304" rIns="182880" bIns="146304" rtlCol="0">
            <a:spAutoFit/>
          </a:bodyPr>
          <a:lstStyle/>
          <a:p>
            <a:pPr algn="ctr">
              <a:lnSpc>
                <a:spcPct val="90000"/>
              </a:lnSpc>
              <a:spcAft>
                <a:spcPts val="600"/>
              </a:spcAft>
            </a:pPr>
            <a:r>
              <a:rPr lang="hr-HR" sz="7200" dirty="0" smtClean="0">
                <a:solidFill>
                  <a:schemeClr val="bg1"/>
                </a:solidFill>
                <a:latin typeface="+mj-lt"/>
              </a:rPr>
              <a:t>10</a:t>
            </a:r>
            <a:r>
              <a:rPr lang="hr-HR" sz="7200" dirty="0" smtClean="0">
                <a:solidFill>
                  <a:schemeClr val="bg1"/>
                </a:solidFill>
                <a:latin typeface="+mj-lt"/>
              </a:rPr>
              <a:t>00</a:t>
            </a:r>
            <a:endParaRPr lang="en-CA" sz="7200" dirty="0" err="1" smtClean="0">
              <a:solidFill>
                <a:schemeClr val="bg1"/>
              </a:solidFill>
              <a:latin typeface="+mj-lt"/>
            </a:endParaRPr>
          </a:p>
        </p:txBody>
      </p:sp>
      <p:sp>
        <p:nvSpPr>
          <p:cNvPr id="15" name="TextBox 14"/>
          <p:cNvSpPr txBox="1"/>
          <p:nvPr/>
        </p:nvSpPr>
        <p:spPr>
          <a:xfrm>
            <a:off x="3828926" y="2049565"/>
            <a:ext cx="2005743" cy="1292662"/>
          </a:xfrm>
          <a:prstGeom prst="rect">
            <a:avLst/>
          </a:prstGeom>
          <a:noFill/>
        </p:spPr>
        <p:txBody>
          <a:bodyPr wrap="square" lIns="182880" tIns="146304" rIns="182880" bIns="146304" rtlCol="0">
            <a:spAutoFit/>
          </a:bodyPr>
          <a:lstStyle/>
          <a:p>
            <a:pPr algn="ctr">
              <a:lnSpc>
                <a:spcPct val="90000"/>
              </a:lnSpc>
              <a:spcAft>
                <a:spcPts val="600"/>
              </a:spcAft>
            </a:pPr>
            <a:r>
              <a:rPr lang="hr-HR" sz="7200" dirty="0" smtClean="0">
                <a:solidFill>
                  <a:schemeClr val="bg1"/>
                </a:solidFill>
                <a:latin typeface="+mj-lt"/>
              </a:rPr>
              <a:t>150</a:t>
            </a:r>
            <a:endParaRPr lang="en-CA" sz="7200" dirty="0" err="1" smtClean="0">
              <a:solidFill>
                <a:schemeClr val="bg1"/>
              </a:solidFill>
              <a:latin typeface="+mj-lt"/>
            </a:endParaRPr>
          </a:p>
        </p:txBody>
      </p:sp>
      <p:sp>
        <p:nvSpPr>
          <p:cNvPr id="17" name="TextBox 16"/>
          <p:cNvSpPr txBox="1"/>
          <p:nvPr/>
        </p:nvSpPr>
        <p:spPr>
          <a:xfrm>
            <a:off x="6727474" y="2049565"/>
            <a:ext cx="2005743" cy="1292662"/>
          </a:xfrm>
          <a:prstGeom prst="rect">
            <a:avLst/>
          </a:prstGeom>
          <a:noFill/>
        </p:spPr>
        <p:txBody>
          <a:bodyPr wrap="square" lIns="182880" tIns="146304" rIns="182880" bIns="146304" rtlCol="0">
            <a:spAutoFit/>
          </a:bodyPr>
          <a:lstStyle/>
          <a:p>
            <a:pPr algn="ctr">
              <a:lnSpc>
                <a:spcPct val="90000"/>
              </a:lnSpc>
              <a:spcAft>
                <a:spcPts val="600"/>
              </a:spcAft>
            </a:pPr>
            <a:r>
              <a:rPr lang="hr-HR" sz="7200" dirty="0" smtClean="0">
                <a:solidFill>
                  <a:schemeClr val="bg1"/>
                </a:solidFill>
                <a:latin typeface="+mj-lt"/>
              </a:rPr>
              <a:t>30</a:t>
            </a:r>
            <a:endParaRPr lang="en-CA" sz="7200" dirty="0" err="1" smtClean="0">
              <a:solidFill>
                <a:schemeClr val="bg1"/>
              </a:solidFill>
              <a:latin typeface="+mj-lt"/>
            </a:endParaRPr>
          </a:p>
        </p:txBody>
      </p:sp>
      <p:sp>
        <p:nvSpPr>
          <p:cNvPr id="18" name="TextBox 17"/>
          <p:cNvSpPr txBox="1"/>
          <p:nvPr/>
        </p:nvSpPr>
        <p:spPr>
          <a:xfrm>
            <a:off x="9626022" y="2049565"/>
            <a:ext cx="2005743" cy="1292662"/>
          </a:xfrm>
          <a:prstGeom prst="rect">
            <a:avLst/>
          </a:prstGeom>
          <a:noFill/>
        </p:spPr>
        <p:txBody>
          <a:bodyPr wrap="square" lIns="182880" tIns="146304" rIns="182880" bIns="146304" rtlCol="0">
            <a:spAutoFit/>
          </a:bodyPr>
          <a:lstStyle/>
          <a:p>
            <a:pPr algn="ctr">
              <a:lnSpc>
                <a:spcPct val="90000"/>
              </a:lnSpc>
              <a:spcAft>
                <a:spcPts val="600"/>
              </a:spcAft>
            </a:pPr>
            <a:r>
              <a:rPr lang="hr-HR" sz="7200" dirty="0" smtClean="0">
                <a:solidFill>
                  <a:schemeClr val="bg1"/>
                </a:solidFill>
                <a:latin typeface="+mj-lt"/>
              </a:rPr>
              <a:t>5</a:t>
            </a:r>
            <a:endParaRPr lang="en-CA" sz="7200" dirty="0" err="1" smtClean="0">
              <a:solidFill>
                <a:schemeClr val="bg1"/>
              </a:solidFill>
              <a:latin typeface="+mj-lt"/>
            </a:endParaRPr>
          </a:p>
        </p:txBody>
      </p:sp>
      <p:sp>
        <p:nvSpPr>
          <p:cNvPr id="19" name="TextBox 18"/>
          <p:cNvSpPr txBox="1"/>
          <p:nvPr/>
        </p:nvSpPr>
        <p:spPr>
          <a:xfrm>
            <a:off x="5278200" y="4657719"/>
            <a:ext cx="2005743" cy="1625060"/>
          </a:xfrm>
          <a:prstGeom prst="rect">
            <a:avLst/>
          </a:prstGeom>
          <a:noFill/>
        </p:spPr>
        <p:txBody>
          <a:bodyPr wrap="square" lIns="182880" tIns="146304" rIns="182880" bIns="146304" rtlCol="0">
            <a:spAutoFit/>
          </a:bodyPr>
          <a:lstStyle/>
          <a:p>
            <a:pPr algn="ctr">
              <a:lnSpc>
                <a:spcPct val="90000"/>
              </a:lnSpc>
              <a:spcAft>
                <a:spcPts val="600"/>
              </a:spcAft>
            </a:pPr>
            <a:r>
              <a:rPr lang="hr-HR" sz="9600" dirty="0">
                <a:solidFill>
                  <a:schemeClr val="bg1"/>
                </a:solidFill>
                <a:latin typeface="+mj-lt"/>
              </a:rPr>
              <a:t>5</a:t>
            </a:r>
            <a:endParaRPr lang="en-CA" sz="9600" dirty="0" err="1" smtClean="0">
              <a:solidFill>
                <a:schemeClr val="bg1"/>
              </a:solidFill>
              <a:latin typeface="+mj-lt"/>
            </a:endParaRPr>
          </a:p>
        </p:txBody>
      </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invGray">
          <a:xfrm>
            <a:off x="9327163" y="479775"/>
            <a:ext cx="2557752" cy="547906"/>
          </a:xfrm>
          <a:prstGeom prst="rect">
            <a:avLst/>
          </a:prstGeom>
        </p:spPr>
      </p:pic>
    </p:spTree>
    <p:extLst>
      <p:ext uri="{BB962C8B-B14F-4D97-AF65-F5344CB8AC3E}">
        <p14:creationId xmlns:p14="http://schemas.microsoft.com/office/powerpoint/2010/main" val="969781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2" presetClass="entr" presetSubtype="2" decel="10000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10"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225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par>
                          <p:cTn id="34" fill="hold">
                            <p:stCondLst>
                              <p:cond delay="275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325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par>
                          <p:cTn id="42" fill="hold">
                            <p:stCondLst>
                              <p:cond delay="3750"/>
                            </p:stCondLst>
                            <p:childTnLst>
                              <p:par>
                                <p:cTn id="43" presetID="10"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1" grpId="0" animBg="1"/>
      <p:bldP spid="3" grpId="0"/>
      <p:bldP spid="15"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Ocjenjivanje i nagrade</a:t>
            </a:r>
            <a:endParaRPr lang="en-CA" dirty="0"/>
          </a:p>
        </p:txBody>
      </p:sp>
    </p:spTree>
    <p:extLst>
      <p:ext uri="{BB962C8B-B14F-4D97-AF65-F5344CB8AC3E}">
        <p14:creationId xmlns:p14="http://schemas.microsoft.com/office/powerpoint/2010/main" val="39895389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MT_TILE" val="YES"/>
</p:tagLst>
</file>

<file path=ppt/tags/tag8.xml><?xml version="1.0" encoding="utf-8"?>
<p:tagLst xmlns:a="http://schemas.openxmlformats.org/drawingml/2006/main" xmlns:r="http://schemas.openxmlformats.org/officeDocument/2006/relationships" xmlns:p="http://schemas.openxmlformats.org/presentationml/2006/main">
  <p:tag name="MT_TILE" val="YES"/>
</p:tagLst>
</file>

<file path=ppt/tags/tag9.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MSVID_White_16x9_2012-08-18">
  <a:themeElements>
    <a:clrScheme name="Microsoft Brand">
      <a:dk1>
        <a:srgbClr val="009E49"/>
      </a:dk1>
      <a:lt1>
        <a:srgbClr val="FFFFFF"/>
      </a:lt1>
      <a:dk2>
        <a:srgbClr val="00B294"/>
      </a:dk2>
      <a:lt2>
        <a:srgbClr val="D2D2D2"/>
      </a:lt2>
      <a:accent1>
        <a:srgbClr val="FFF100"/>
      </a:accent1>
      <a:accent2>
        <a:srgbClr val="FF8C00"/>
      </a:accent2>
      <a:accent3>
        <a:srgbClr val="E81123"/>
      </a:accent3>
      <a:accent4>
        <a:srgbClr val="EC008C"/>
      </a:accent4>
      <a:accent5>
        <a:srgbClr val="68217A"/>
      </a:accent5>
      <a:accent6>
        <a:srgbClr val="00188F"/>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icrosoft Brand">
    <a:dk1>
      <a:srgbClr val="009E49"/>
    </a:dk1>
    <a:lt1>
      <a:srgbClr val="FFFFFF"/>
    </a:lt1>
    <a:dk2>
      <a:srgbClr val="00B294"/>
    </a:dk2>
    <a:lt2>
      <a:srgbClr val="D2D2D2"/>
    </a:lt2>
    <a:accent1>
      <a:srgbClr val="FFF100"/>
    </a:accent1>
    <a:accent2>
      <a:srgbClr val="FF8C00"/>
    </a:accent2>
    <a:accent3>
      <a:srgbClr val="E81123"/>
    </a:accent3>
    <a:accent4>
      <a:srgbClr val="EC008C"/>
    </a:accent4>
    <a:accent5>
      <a:srgbClr val="68217A"/>
    </a:accent5>
    <a:accent6>
      <a:srgbClr val="00188F"/>
    </a:accent6>
    <a:hlink>
      <a:srgbClr val="00BCF2"/>
    </a:hlink>
    <a:folHlink>
      <a:srgbClr val="00BCF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3E45340CFB8646A1BDD0B7301AFEE2" ma:contentTypeVersion="0" ma:contentTypeDescription="Create a new document." ma:contentTypeScope="" ma:versionID="a9a1d6a92d9c6ab6b7b74482b3164128">
  <xsd:schema xmlns:xsd="http://www.w3.org/2001/XMLSchema" xmlns:xs="http://www.w3.org/2001/XMLSchema" xmlns:p="http://schemas.microsoft.com/office/2006/metadata/properties" targetNamespace="http://schemas.microsoft.com/office/2006/metadata/properties" ma:root="true" ma:fieldsID="9e0292339122a00956d7869f244bd0e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4DBD58-0C49-454B-A18D-EB91E8BA61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Metro_TT_White_16x9_2012-04-10_v2</Template>
  <TotalTime>17137</TotalTime>
  <Words>547</Words>
  <Application>Microsoft Office PowerPoint</Application>
  <PresentationFormat>Custom</PresentationFormat>
  <Paragraphs>83</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Segoe UI</vt:lpstr>
      <vt:lpstr>Segoe UI Light</vt:lpstr>
      <vt:lpstr>Times New Roman</vt:lpstr>
      <vt:lpstr>Wingdings</vt:lpstr>
      <vt:lpstr>MSVID_White_16x9_2012-08-18</vt:lpstr>
      <vt:lpstr>Software Startup Academy</vt:lpstr>
      <vt:lpstr>Tržište – stanje tržišta</vt:lpstr>
      <vt:lpstr>Microsoft</vt:lpstr>
      <vt:lpstr>Imagine Cup</vt:lpstr>
      <vt:lpstr>Software Startup Academy</vt:lpstr>
      <vt:lpstr>Software Startup Academy</vt:lpstr>
      <vt:lpstr>Provedba</vt:lpstr>
      <vt:lpstr>Ciljevi</vt:lpstr>
      <vt:lpstr>Ocjenjivanje i nagrade</vt:lpstr>
      <vt:lpstr>Kriteriji </vt:lpstr>
      <vt:lpstr>Nagrade</vt:lpstr>
      <vt:lpstr>Partneri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StartUp Academy</dc:title>
  <dc:creator>Marko Sever (Smart Flex)</dc:creator>
  <cp:lastModifiedBy>Marko Sever (Smart Flex)</cp:lastModifiedBy>
  <cp:revision>63</cp:revision>
  <dcterms:created xsi:type="dcterms:W3CDTF">2012-05-22T07:38:31Z</dcterms:created>
  <dcterms:modified xsi:type="dcterms:W3CDTF">2012-12-06T12:28:29Z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0x010100D03E45340CFB8646A1BDD0B7301AFEE2</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